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3" r:id="rId3"/>
  </p:sldMasterIdLst>
  <p:notesMasterIdLst>
    <p:notesMasterId r:id="rId52"/>
  </p:notesMasterIdLst>
  <p:sldIdLst>
    <p:sldId id="257" r:id="rId4"/>
    <p:sldId id="270"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300" r:id="rId19"/>
    <p:sldId id="272" r:id="rId20"/>
    <p:sldId id="273" r:id="rId21"/>
    <p:sldId id="274" r:id="rId22"/>
    <p:sldId id="275" r:id="rId23"/>
    <p:sldId id="276" r:id="rId24"/>
    <p:sldId id="277" r:id="rId25"/>
    <p:sldId id="282" r:id="rId26"/>
    <p:sldId id="278" r:id="rId27"/>
    <p:sldId id="279" r:id="rId28"/>
    <p:sldId id="280" r:id="rId29"/>
    <p:sldId id="281" r:id="rId30"/>
    <p:sldId id="283" r:id="rId31"/>
    <p:sldId id="284" r:id="rId32"/>
    <p:sldId id="285" r:id="rId33"/>
    <p:sldId id="286" r:id="rId34"/>
    <p:sldId id="287" r:id="rId35"/>
    <p:sldId id="307" r:id="rId36"/>
    <p:sldId id="288" r:id="rId37"/>
    <p:sldId id="289" r:id="rId38"/>
    <p:sldId id="290" r:id="rId39"/>
    <p:sldId id="302" r:id="rId40"/>
    <p:sldId id="303" r:id="rId41"/>
    <p:sldId id="301" r:id="rId42"/>
    <p:sldId id="304" r:id="rId43"/>
    <p:sldId id="293" r:id="rId44"/>
    <p:sldId id="299" r:id="rId45"/>
    <p:sldId id="295" r:id="rId46"/>
    <p:sldId id="305" r:id="rId47"/>
    <p:sldId id="306" r:id="rId48"/>
    <p:sldId id="298" r:id="rId49"/>
    <p:sldId id="297" r:id="rId50"/>
    <p:sldId id="29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DEF05E-4CC2-4B65-9D68-EDB4CFC6BFA8}">
          <p14:sldIdLst>
            <p14:sldId id="257"/>
            <p14:sldId id="270"/>
            <p14:sldId id="258"/>
            <p14:sldId id="259"/>
            <p14:sldId id="260"/>
            <p14:sldId id="261"/>
            <p14:sldId id="262"/>
            <p14:sldId id="263"/>
            <p14:sldId id="264"/>
            <p14:sldId id="265"/>
            <p14:sldId id="266"/>
            <p14:sldId id="267"/>
            <p14:sldId id="268"/>
            <p14:sldId id="269"/>
            <p14:sldId id="271"/>
            <p14:sldId id="300"/>
            <p14:sldId id="272"/>
            <p14:sldId id="273"/>
            <p14:sldId id="274"/>
            <p14:sldId id="275"/>
            <p14:sldId id="276"/>
            <p14:sldId id="277"/>
          </p14:sldIdLst>
        </p14:section>
        <p14:section name="Taxonomy" id="{DA239DF4-B265-48A7-A7C7-80551FC0C630}">
          <p14:sldIdLst>
            <p14:sldId id="282"/>
            <p14:sldId id="278"/>
            <p14:sldId id="279"/>
            <p14:sldId id="280"/>
            <p14:sldId id="281"/>
          </p14:sldIdLst>
        </p14:section>
        <p14:section name="User study" id="{1E6EF14B-6428-4D17-B2B3-25607D0A2562}">
          <p14:sldIdLst>
            <p14:sldId id="283"/>
            <p14:sldId id="284"/>
            <p14:sldId id="285"/>
            <p14:sldId id="286"/>
            <p14:sldId id="287"/>
            <p14:sldId id="307"/>
            <p14:sldId id="288"/>
            <p14:sldId id="289"/>
          </p14:sldIdLst>
        </p14:section>
        <p14:section name="Results" id="{3F0A2FD8-4545-4D42-AC0D-57C81788D516}">
          <p14:sldIdLst>
            <p14:sldId id="290"/>
            <p14:sldId id="302"/>
            <p14:sldId id="303"/>
            <p14:sldId id="301"/>
            <p14:sldId id="304"/>
            <p14:sldId id="293"/>
            <p14:sldId id="299"/>
            <p14:sldId id="295"/>
            <p14:sldId id="305"/>
            <p14:sldId id="306"/>
            <p14:sldId id="298"/>
            <p14:sldId id="297"/>
            <p14:sldId id="2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eeti Ramaraj" initials="PR" lastIdx="2" clrIdx="0">
    <p:extLst>
      <p:ext uri="{19B8F6BF-5375-455C-9EA6-DF929625EA0E}">
        <p15:presenceInfo xmlns:p15="http://schemas.microsoft.com/office/powerpoint/2012/main" userId="2ac8abbf8995da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67442" autoAdjust="0"/>
  </p:normalViewPr>
  <p:slideViewPr>
    <p:cSldViewPr snapToGrid="0">
      <p:cViewPr>
        <p:scale>
          <a:sx n="47" d="100"/>
          <a:sy n="47" d="100"/>
        </p:scale>
        <p:origin x="10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D:\Summer-Soar-sem2\mturk-vizstudy-results\september-study\final-stats\survey_df_3_011819.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85569147912925"/>
          <c:y val="0.12750291259982716"/>
          <c:w val="0.73480111707229012"/>
          <c:h val="0.71297093961175051"/>
        </c:manualLayout>
      </c:layout>
      <c:barChart>
        <c:barDir val="col"/>
        <c:grouping val="clustered"/>
        <c:varyColors val="0"/>
        <c:ser>
          <c:idx val="0"/>
          <c:order val="0"/>
          <c:tx>
            <c:strRef>
              <c:f>Sheet1!$B$1</c:f>
              <c:strCache>
                <c:ptCount val="1"/>
                <c:pt idx="0">
                  <c:v>Easy</c:v>
                </c:pt>
              </c:strCache>
            </c:strRef>
          </c:tx>
          <c:spPr>
            <a:solidFill>
              <a:schemeClr val="accent6"/>
            </a:solidFill>
            <a:ln>
              <a:noFill/>
            </a:ln>
            <a:effectLst/>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29856728160784851"/>
                      <c:h val="0.18458541250227284"/>
                    </c:manualLayout>
                  </c15:layout>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Sheet1!$B$2</c:f>
              <c:numCache>
                <c:formatCode>General</c:formatCode>
                <c:ptCount val="1"/>
                <c:pt idx="0">
                  <c:v>76.900000000000006</c:v>
                </c:pt>
              </c:numCache>
            </c:numRef>
          </c:val>
        </c:ser>
        <c:ser>
          <c:idx val="1"/>
          <c:order val="1"/>
          <c:tx>
            <c:strRef>
              <c:f>Sheet1!$C$1</c:f>
              <c:strCache>
                <c:ptCount val="1"/>
                <c:pt idx="0">
                  <c:v>Medium</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Sheet1!$C$2</c:f>
              <c:numCache>
                <c:formatCode>General</c:formatCode>
                <c:ptCount val="1"/>
                <c:pt idx="0">
                  <c:v>62.1</c:v>
                </c:pt>
              </c:numCache>
            </c:numRef>
          </c:val>
        </c:ser>
        <c:ser>
          <c:idx val="2"/>
          <c:order val="2"/>
          <c:tx>
            <c:strRef>
              <c:f>Sheet1!$D$1</c:f>
              <c:strCache>
                <c:ptCount val="1"/>
                <c:pt idx="0">
                  <c:v>Difficult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Accuracy</c:v>
                </c:pt>
              </c:strCache>
            </c:strRef>
          </c:cat>
          <c:val>
            <c:numRef>
              <c:f>Sheet1!$D$2</c:f>
              <c:numCache>
                <c:formatCode>General</c:formatCode>
                <c:ptCount val="1"/>
                <c:pt idx="0">
                  <c:v>44.3</c:v>
                </c:pt>
              </c:numCache>
            </c:numRef>
          </c:val>
        </c:ser>
        <c:dLbls>
          <c:dLblPos val="outEnd"/>
          <c:showLegendKey val="0"/>
          <c:showVal val="1"/>
          <c:showCatName val="0"/>
          <c:showSerName val="0"/>
          <c:showPercent val="0"/>
          <c:showBubbleSize val="0"/>
        </c:dLbls>
        <c:gapWidth val="219"/>
        <c:overlap val="-27"/>
        <c:axId val="-1891311776"/>
        <c:axId val="-1891309056"/>
      </c:barChart>
      <c:catAx>
        <c:axId val="-1891311776"/>
        <c:scaling>
          <c:orientation val="minMax"/>
        </c:scaling>
        <c:delete val="1"/>
        <c:axPos val="b"/>
        <c:title>
          <c:tx>
            <c:rich>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Levels</a:t>
                </a:r>
                <a:r>
                  <a:rPr lang="en-US" sz="2000" baseline="0" smtClean="0">
                    <a:latin typeface="Arial" panose="020B0604020202020204" pitchFamily="34" charset="0"/>
                    <a:cs typeface="Arial" panose="020B0604020202020204" pitchFamily="34" charset="0"/>
                  </a:rPr>
                  <a:t> of Difficulty</a:t>
                </a:r>
                <a:endParaRPr lang="en-US" sz="2000">
                  <a:latin typeface="Arial" panose="020B0604020202020204" pitchFamily="34" charset="0"/>
                  <a:cs typeface="Arial" panose="020B0604020202020204" pitchFamily="34" charset="0"/>
                </a:endParaRPr>
              </a:p>
            </c:rich>
          </c:tx>
          <c:layout>
            <c:manualLayout>
              <c:xMode val="edge"/>
              <c:yMode val="edge"/>
              <c:x val="0.33012873038491253"/>
              <c:y val="0.84635704231428799"/>
            </c:manualLayout>
          </c:layout>
          <c:overlay val="0"/>
          <c:spPr>
            <a:noFill/>
            <a:ln>
              <a:noFill/>
            </a:ln>
            <a:effectLst/>
          </c:spPr>
          <c:txPr>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891309056"/>
        <c:crosses val="autoZero"/>
        <c:auto val="1"/>
        <c:lblAlgn val="ctr"/>
        <c:lblOffset val="100"/>
        <c:noMultiLvlLbl val="0"/>
      </c:catAx>
      <c:valAx>
        <c:axId val="-1891309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Accuracy (%)</a:t>
                </a:r>
                <a:endParaRPr lang="en-US" sz="2000">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891311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117075692983163"/>
          <c:y val="2.6381378304595058E-2"/>
          <c:w val="0.5994843782620719"/>
          <c:h val="0.75966404895238393"/>
        </c:manualLayout>
      </c:layout>
      <c:barChart>
        <c:barDir val="col"/>
        <c:grouping val="clustered"/>
        <c:varyColors val="0"/>
        <c:ser>
          <c:idx val="0"/>
          <c:order val="0"/>
          <c:tx>
            <c:strRef>
              <c:f>Sheet1!$B$1</c:f>
              <c:strCache>
                <c:ptCount val="1"/>
                <c:pt idx="0">
                  <c:v>Easy</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Confidence (Median) </c:v>
                </c:pt>
              </c:strCache>
            </c:strRef>
          </c:cat>
          <c:val>
            <c:numRef>
              <c:f>Sheet1!$B$2</c:f>
              <c:numCache>
                <c:formatCode>General</c:formatCode>
                <c:ptCount val="1"/>
                <c:pt idx="0">
                  <c:v>5</c:v>
                </c:pt>
              </c:numCache>
            </c:numRef>
          </c:val>
        </c:ser>
        <c:ser>
          <c:idx val="1"/>
          <c:order val="1"/>
          <c:tx>
            <c:strRef>
              <c:f>Sheet1!$C$1</c:f>
              <c:strCache>
                <c:ptCount val="1"/>
                <c:pt idx="0">
                  <c:v>Medium</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Confidence (Median) </c:v>
                </c:pt>
              </c:strCache>
            </c:strRef>
          </c:cat>
          <c:val>
            <c:numRef>
              <c:f>Sheet1!$C$2</c:f>
              <c:numCache>
                <c:formatCode>General</c:formatCode>
                <c:ptCount val="1"/>
                <c:pt idx="0">
                  <c:v>5</c:v>
                </c:pt>
              </c:numCache>
            </c:numRef>
          </c:val>
        </c:ser>
        <c:ser>
          <c:idx val="2"/>
          <c:order val="2"/>
          <c:tx>
            <c:strRef>
              <c:f>Sheet1!$D$1</c:f>
              <c:strCache>
                <c:ptCount val="1"/>
                <c:pt idx="0">
                  <c:v>Difficult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Confidence (Median) </c:v>
                </c:pt>
              </c:strCache>
            </c:strRef>
          </c:cat>
          <c:val>
            <c:numRef>
              <c:f>Sheet1!$D$2</c:f>
              <c:numCache>
                <c:formatCode>General</c:formatCode>
                <c:ptCount val="1"/>
                <c:pt idx="0">
                  <c:v>4</c:v>
                </c:pt>
              </c:numCache>
            </c:numRef>
          </c:val>
        </c:ser>
        <c:dLbls>
          <c:dLblPos val="outEnd"/>
          <c:showLegendKey val="0"/>
          <c:showVal val="1"/>
          <c:showCatName val="0"/>
          <c:showSerName val="0"/>
          <c:showPercent val="0"/>
          <c:showBubbleSize val="0"/>
        </c:dLbls>
        <c:gapWidth val="219"/>
        <c:overlap val="-27"/>
        <c:axId val="-1891306880"/>
        <c:axId val="-1891307968"/>
      </c:barChart>
      <c:catAx>
        <c:axId val="-1891306880"/>
        <c:scaling>
          <c:orientation val="minMax"/>
        </c:scaling>
        <c:delete val="1"/>
        <c:axPos val="b"/>
        <c:title>
          <c:tx>
            <c:rich>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Levels</a:t>
                </a:r>
                <a:r>
                  <a:rPr lang="en-US" sz="2000" baseline="0" smtClean="0">
                    <a:latin typeface="Arial" panose="020B0604020202020204" pitchFamily="34" charset="0"/>
                    <a:cs typeface="Arial" panose="020B0604020202020204" pitchFamily="34" charset="0"/>
                  </a:rPr>
                  <a:t> of Difficulty</a:t>
                </a:r>
                <a:endParaRPr lang="en-US" sz="2000">
                  <a:latin typeface="Arial" panose="020B0604020202020204" pitchFamily="34" charset="0"/>
                  <a:cs typeface="Arial" panose="020B0604020202020204" pitchFamily="34" charset="0"/>
                </a:endParaRPr>
              </a:p>
            </c:rich>
          </c:tx>
          <c:layout>
            <c:manualLayout>
              <c:xMode val="edge"/>
              <c:yMode val="edge"/>
              <c:x val="0.36940888175289782"/>
              <c:y val="0.82603070714787585"/>
            </c:manualLayout>
          </c:layout>
          <c:overlay val="0"/>
          <c:spPr>
            <a:noFill/>
            <a:ln>
              <a:noFill/>
            </a:ln>
            <a:effectLst/>
          </c:spPr>
          <c:txPr>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891307968"/>
        <c:crosses val="autoZero"/>
        <c:auto val="1"/>
        <c:lblAlgn val="ctr"/>
        <c:lblOffset val="100"/>
        <c:noMultiLvlLbl val="0"/>
      </c:catAx>
      <c:valAx>
        <c:axId val="-1891307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Confidence (Median)</a:t>
                </a:r>
                <a:endParaRPr lang="en-US" sz="2000">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891306880"/>
        <c:crosses val="autoZero"/>
        <c:crossBetween val="between"/>
      </c:valAx>
      <c:spPr>
        <a:noFill/>
        <a:ln>
          <a:noFill/>
        </a:ln>
        <a:effectLst/>
      </c:spPr>
    </c:plotArea>
    <c:legend>
      <c:legendPos val="b"/>
      <c:layout>
        <c:manualLayout>
          <c:xMode val="edge"/>
          <c:yMode val="edge"/>
          <c:x val="0.2180896830386814"/>
          <c:y val="0.9168632166695031"/>
          <c:w val="0.65602693717919991"/>
          <c:h val="6.38043502145879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76166741377169"/>
          <c:y val="2.6381378304595058E-2"/>
          <c:w val="0.79188592522890955"/>
          <c:h val="0.81225235467946144"/>
        </c:manualLayout>
      </c:layout>
      <c:barChart>
        <c:barDir val="col"/>
        <c:grouping val="clustered"/>
        <c:varyColors val="0"/>
        <c:ser>
          <c:idx val="0"/>
          <c:order val="0"/>
          <c:tx>
            <c:strRef>
              <c:f>Sheet1!$B$1</c:f>
              <c:strCache>
                <c:ptCount val="1"/>
                <c:pt idx="0">
                  <c:v>Easy</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Time (minutes)</c:v>
                </c:pt>
              </c:strCache>
            </c:strRef>
          </c:cat>
          <c:val>
            <c:numRef>
              <c:f>Sheet1!$B$2</c:f>
              <c:numCache>
                <c:formatCode>General</c:formatCode>
                <c:ptCount val="1"/>
                <c:pt idx="0">
                  <c:v>0.94599999999999995</c:v>
                </c:pt>
              </c:numCache>
            </c:numRef>
          </c:val>
        </c:ser>
        <c:ser>
          <c:idx val="1"/>
          <c:order val="1"/>
          <c:tx>
            <c:strRef>
              <c:f>Sheet1!$C$1</c:f>
              <c:strCache>
                <c:ptCount val="1"/>
                <c:pt idx="0">
                  <c:v>Medium</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Time (minutes)</c:v>
                </c:pt>
              </c:strCache>
            </c:strRef>
          </c:cat>
          <c:val>
            <c:numRef>
              <c:f>Sheet1!$C$2</c:f>
              <c:numCache>
                <c:formatCode>General</c:formatCode>
                <c:ptCount val="1"/>
                <c:pt idx="0">
                  <c:v>1.1419999999999999</c:v>
                </c:pt>
              </c:numCache>
            </c:numRef>
          </c:val>
        </c:ser>
        <c:ser>
          <c:idx val="2"/>
          <c:order val="2"/>
          <c:tx>
            <c:strRef>
              <c:f>Sheet1!$D$1</c:f>
              <c:strCache>
                <c:ptCount val="1"/>
                <c:pt idx="0">
                  <c:v>Difficult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Time (minutes)</c:v>
                </c:pt>
              </c:strCache>
            </c:strRef>
          </c:cat>
          <c:val>
            <c:numRef>
              <c:f>Sheet1!$D$2</c:f>
              <c:numCache>
                <c:formatCode>General</c:formatCode>
                <c:ptCount val="1"/>
                <c:pt idx="0">
                  <c:v>1.2290000000000001</c:v>
                </c:pt>
              </c:numCache>
            </c:numRef>
          </c:val>
        </c:ser>
        <c:dLbls>
          <c:dLblPos val="outEnd"/>
          <c:showLegendKey val="0"/>
          <c:showVal val="1"/>
          <c:showCatName val="0"/>
          <c:showSerName val="0"/>
          <c:showPercent val="0"/>
          <c:showBubbleSize val="0"/>
        </c:dLbls>
        <c:gapWidth val="219"/>
        <c:overlap val="-27"/>
        <c:axId val="-1891308512"/>
        <c:axId val="-1891305792"/>
      </c:barChart>
      <c:catAx>
        <c:axId val="-1891308512"/>
        <c:scaling>
          <c:orientation val="minMax"/>
        </c:scaling>
        <c:delete val="1"/>
        <c:axPos val="b"/>
        <c:title>
          <c:tx>
            <c:rich>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Levels</a:t>
                </a:r>
                <a:r>
                  <a:rPr lang="en-US" sz="2000" baseline="0" smtClean="0">
                    <a:latin typeface="Arial" panose="020B0604020202020204" pitchFamily="34" charset="0"/>
                    <a:cs typeface="Arial" panose="020B0604020202020204" pitchFamily="34" charset="0"/>
                  </a:rPr>
                  <a:t> of Difficulty</a:t>
                </a:r>
                <a:endParaRPr lang="en-US" sz="2000">
                  <a:latin typeface="Arial" panose="020B0604020202020204" pitchFamily="34" charset="0"/>
                  <a:cs typeface="Arial" panose="020B0604020202020204" pitchFamily="34" charset="0"/>
                </a:endParaRPr>
              </a:p>
            </c:rich>
          </c:tx>
          <c:layout>
            <c:manualLayout>
              <c:xMode val="edge"/>
              <c:yMode val="edge"/>
              <c:x val="0.33012873038491253"/>
              <c:y val="0.84635704231428799"/>
            </c:manualLayout>
          </c:layout>
          <c:overlay val="0"/>
          <c:spPr>
            <a:noFill/>
            <a:ln>
              <a:noFill/>
            </a:ln>
            <a:effectLst/>
          </c:spPr>
          <c:txPr>
            <a:bodyPr rot="0" spcFirstLastPara="1" vertOverflow="ellipsis" vert="horz" wrap="square" anchor="ctr" anchorCtr="1"/>
            <a:lstStyle/>
            <a:p>
              <a:pPr algn="ct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891305792"/>
        <c:crosses val="autoZero"/>
        <c:auto val="1"/>
        <c:lblAlgn val="ctr"/>
        <c:lblOffset val="100"/>
        <c:noMultiLvlLbl val="0"/>
      </c:catAx>
      <c:valAx>
        <c:axId val="-1891305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000" smtClean="0">
                    <a:latin typeface="Arial" panose="020B0604020202020204" pitchFamily="34" charset="0"/>
                    <a:cs typeface="Arial" panose="020B0604020202020204" pitchFamily="34" charset="0"/>
                  </a:rPr>
                  <a:t>Time (minutes)</a:t>
                </a:r>
                <a:endParaRPr lang="en-US" sz="2000">
                  <a:latin typeface="Arial" panose="020B0604020202020204" pitchFamily="34" charset="0"/>
                  <a:cs typeface="Arial" panose="020B0604020202020204" pitchFamily="34" charset="0"/>
                </a:endParaRPr>
              </a:p>
            </c:rich>
          </c:tx>
          <c:layout>
            <c:manualLayout>
              <c:xMode val="edge"/>
              <c:yMode val="edge"/>
              <c:x val="2.0092879868132303E-2"/>
              <c:y val="0.27525698659269515"/>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891308512"/>
        <c:crosses val="autoZero"/>
        <c:crossBetween val="between"/>
      </c:valAx>
      <c:spPr>
        <a:noFill/>
        <a:ln>
          <a:noFill/>
        </a:ln>
        <a:effectLst/>
      </c:spPr>
    </c:plotArea>
    <c:legend>
      <c:legendPos val="b"/>
      <c:layout>
        <c:manualLayout>
          <c:xMode val="edge"/>
          <c:yMode val="edge"/>
          <c:x val="0.17498400734209602"/>
          <c:y val="0.90670018656639761"/>
          <c:w val="0.65602693717919991"/>
          <c:h val="6.38043502145879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latin typeface="Arial" panose="020B0604020202020204" pitchFamily="34" charset="0"/>
                <a:cs typeface="Arial" panose="020B0604020202020204" pitchFamily="34" charset="0"/>
              </a:rPr>
              <a:t>User preferences</a:t>
            </a:r>
          </a:p>
        </c:rich>
      </c:tx>
      <c:layout>
        <c:manualLayout>
          <c:xMode val="edge"/>
          <c:yMode val="edge"/>
          <c:x val="0.40612110864724599"/>
          <c:y val="6.944444444444444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survey_df_3_011819!$C$90</c:f>
              <c:strCache>
                <c:ptCount val="1"/>
                <c:pt idx="0">
                  <c:v>None</c:v>
                </c:pt>
              </c:strCache>
            </c:strRef>
          </c:tx>
          <c:spPr>
            <a:solidFill>
              <a:srgbClr val="A6CEE3"/>
            </a:solidFill>
            <a:ln>
              <a:noFill/>
            </a:ln>
            <a:effectLst/>
          </c:spPr>
          <c:invertIfNegative val="0"/>
          <c:cat>
            <c:strRef>
              <c:f>survey_df_3_011819!$C$96</c:f>
              <c:strCache>
                <c:ptCount val="1"/>
                <c:pt idx="0">
                  <c:v>Number of participants</c:v>
                </c:pt>
              </c:strCache>
            </c:strRef>
          </c:cat>
          <c:val>
            <c:numRef>
              <c:f>survey_df_3_011819!$D$90</c:f>
              <c:numCache>
                <c:formatCode>General</c:formatCode>
                <c:ptCount val="1"/>
                <c:pt idx="0">
                  <c:v>1</c:v>
                </c:pt>
              </c:numCache>
            </c:numRef>
          </c:val>
        </c:ser>
        <c:ser>
          <c:idx val="1"/>
          <c:order val="1"/>
          <c:tx>
            <c:strRef>
              <c:f>survey_df_3_011819!$C$91</c:f>
              <c:strCache>
                <c:ptCount val="1"/>
                <c:pt idx="0">
                  <c:v>Q-A</c:v>
                </c:pt>
              </c:strCache>
            </c:strRef>
          </c:tx>
          <c:spPr>
            <a:solidFill>
              <a:schemeClr val="accent2"/>
            </a:solidFill>
            <a:ln>
              <a:noFill/>
            </a:ln>
            <a:effectLst/>
          </c:spPr>
          <c:invertIfNegative val="0"/>
          <c:dPt>
            <c:idx val="0"/>
            <c:invertIfNegative val="0"/>
            <c:bubble3D val="0"/>
            <c:spPr>
              <a:solidFill>
                <a:srgbClr val="1F78B4"/>
              </a:solidFill>
              <a:ln>
                <a:noFill/>
              </a:ln>
              <a:effectLst/>
            </c:spPr>
          </c:dPt>
          <c:cat>
            <c:strRef>
              <c:f>survey_df_3_011819!$C$96</c:f>
              <c:strCache>
                <c:ptCount val="1"/>
                <c:pt idx="0">
                  <c:v>Number of participants</c:v>
                </c:pt>
              </c:strCache>
            </c:strRef>
          </c:cat>
          <c:val>
            <c:numRef>
              <c:f>survey_df_3_011819!$D$91</c:f>
              <c:numCache>
                <c:formatCode>General</c:formatCode>
                <c:ptCount val="1"/>
                <c:pt idx="0">
                  <c:v>20</c:v>
                </c:pt>
              </c:numCache>
            </c:numRef>
          </c:val>
        </c:ser>
        <c:ser>
          <c:idx val="2"/>
          <c:order val="2"/>
          <c:tx>
            <c:strRef>
              <c:f>survey_df_3_011819!$C$92</c:f>
              <c:strCache>
                <c:ptCount val="1"/>
                <c:pt idx="0">
                  <c:v>Screen</c:v>
                </c:pt>
              </c:strCache>
            </c:strRef>
          </c:tx>
          <c:spPr>
            <a:solidFill>
              <a:srgbClr val="ADE47B"/>
            </a:solidFill>
            <a:ln>
              <a:noFill/>
            </a:ln>
            <a:effectLst/>
          </c:spPr>
          <c:invertIfNegative val="0"/>
          <c:cat>
            <c:strRef>
              <c:f>survey_df_3_011819!$C$96</c:f>
              <c:strCache>
                <c:ptCount val="1"/>
                <c:pt idx="0">
                  <c:v>Number of participants</c:v>
                </c:pt>
              </c:strCache>
            </c:strRef>
          </c:cat>
          <c:val>
            <c:numRef>
              <c:f>survey_df_3_011819!$D$92</c:f>
              <c:numCache>
                <c:formatCode>General</c:formatCode>
                <c:ptCount val="1"/>
                <c:pt idx="0">
                  <c:v>13</c:v>
                </c:pt>
              </c:numCache>
            </c:numRef>
          </c:val>
        </c:ser>
        <c:ser>
          <c:idx val="3"/>
          <c:order val="3"/>
          <c:tx>
            <c:strRef>
              <c:f>survey_df_3_011819!$C$93</c:f>
              <c:strCache>
                <c:ptCount val="1"/>
                <c:pt idx="0">
                  <c:v>Both</c:v>
                </c:pt>
              </c:strCache>
            </c:strRef>
          </c:tx>
          <c:spPr>
            <a:solidFill>
              <a:srgbClr val="33A02C"/>
            </a:solidFill>
            <a:ln>
              <a:noFill/>
            </a:ln>
            <a:effectLst/>
          </c:spPr>
          <c:invertIfNegative val="0"/>
          <c:cat>
            <c:strRef>
              <c:f>survey_df_3_011819!$C$96</c:f>
              <c:strCache>
                <c:ptCount val="1"/>
                <c:pt idx="0">
                  <c:v>Number of participants</c:v>
                </c:pt>
              </c:strCache>
            </c:strRef>
          </c:cat>
          <c:val>
            <c:numRef>
              <c:f>survey_df_3_011819!$D$93</c:f>
              <c:numCache>
                <c:formatCode>General</c:formatCode>
                <c:ptCount val="1"/>
                <c:pt idx="0">
                  <c:v>19</c:v>
                </c:pt>
              </c:numCache>
            </c:numRef>
          </c:val>
        </c:ser>
        <c:dLbls>
          <c:showLegendKey val="0"/>
          <c:showVal val="0"/>
          <c:showCatName val="0"/>
          <c:showSerName val="0"/>
          <c:showPercent val="0"/>
          <c:showBubbleSize val="0"/>
        </c:dLbls>
        <c:gapWidth val="150"/>
        <c:overlap val="100"/>
        <c:axId val="-1692289328"/>
        <c:axId val="-1692290960"/>
      </c:barChart>
      <c:catAx>
        <c:axId val="-1692289328"/>
        <c:scaling>
          <c:orientation val="minMax"/>
        </c:scaling>
        <c:delete val="0"/>
        <c:axPos val="l"/>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692290960"/>
        <c:crosses val="autoZero"/>
        <c:auto val="1"/>
        <c:lblAlgn val="ctr"/>
        <c:lblOffset val="100"/>
        <c:noMultiLvlLbl val="0"/>
      </c:catAx>
      <c:valAx>
        <c:axId val="-1692290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6922893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5-07T15:25:57.852" idx="2">
    <p:pos x="10" y="10"/>
    <p:text>change it to be image like your poster</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drawing1.xml><?xml version="1.0" encoding="utf-8"?>
<c:userShapes xmlns:c="http://schemas.openxmlformats.org/drawingml/2006/chart">
  <cdr:relSizeAnchor xmlns:cdr="http://schemas.openxmlformats.org/drawingml/2006/chartDrawing">
    <cdr:from>
      <cdr:x>0.43422</cdr:x>
      <cdr:y>0.07289</cdr:y>
    </cdr:from>
    <cdr:to>
      <cdr:x>0.43444</cdr:x>
      <cdr:y>0.09455</cdr:y>
    </cdr:to>
    <cdr:cxnSp macro="">
      <cdr:nvCxnSpPr>
        <cdr:cNvPr id="16" name="Straight Connector 15"/>
        <cdr:cNvCxnSpPr/>
      </cdr:nvCxnSpPr>
      <cdr:spPr bwMode="auto">
        <a:xfrm xmlns:a="http://schemas.openxmlformats.org/drawingml/2006/main" flipH="1" flipV="1">
          <a:off x="1536563" y="315505"/>
          <a:ext cx="778" cy="93758"/>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0.43343</cdr:x>
      <cdr:y>0.07287</cdr:y>
    </cdr:from>
    <cdr:to>
      <cdr:x>0.60557</cdr:x>
      <cdr:y>0.07289</cdr:y>
    </cdr:to>
    <cdr:cxnSp macro="">
      <cdr:nvCxnSpPr>
        <cdr:cNvPr id="18" name="Straight Connector 17"/>
        <cdr:cNvCxnSpPr/>
      </cdr:nvCxnSpPr>
      <cdr:spPr bwMode="auto">
        <a:xfrm xmlns:a="http://schemas.openxmlformats.org/drawingml/2006/main" flipV="1">
          <a:off x="1533767" y="315418"/>
          <a:ext cx="609142" cy="87"/>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0.60638</cdr:x>
      <cdr:y>0.07518</cdr:y>
    </cdr:from>
    <cdr:to>
      <cdr:x>0.60646</cdr:x>
      <cdr:y>0.23104</cdr:y>
    </cdr:to>
    <cdr:cxnSp macro="">
      <cdr:nvCxnSpPr>
        <cdr:cNvPr id="24" name="Straight Connector 23"/>
        <cdr:cNvCxnSpPr/>
      </cdr:nvCxnSpPr>
      <cdr:spPr bwMode="auto">
        <a:xfrm xmlns:a="http://schemas.openxmlformats.org/drawingml/2006/main" flipH="1">
          <a:off x="2145762" y="325445"/>
          <a:ext cx="283" cy="674657"/>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0.63951</cdr:x>
      <cdr:y>0.21295</cdr:y>
    </cdr:from>
    <cdr:to>
      <cdr:x>0.77409</cdr:x>
      <cdr:y>0.3858</cdr:y>
    </cdr:to>
    <cdr:grpSp>
      <cdr:nvGrpSpPr>
        <cdr:cNvPr id="38" name="Group 37"/>
        <cdr:cNvGrpSpPr/>
      </cdr:nvGrpSpPr>
      <cdr:grpSpPr>
        <a:xfrm xmlns:a="http://schemas.openxmlformats.org/drawingml/2006/main">
          <a:off x="2263013" y="921784"/>
          <a:ext cx="476208" cy="748199"/>
          <a:chOff x="2262828" y="759224"/>
          <a:chExt cx="476208" cy="748199"/>
        </a:xfrm>
      </cdr:grpSpPr>
      <cdr:cxnSp macro="">
        <cdr:nvCxnSpPr>
          <cdr:cNvPr id="32" name="Straight Connector 31"/>
          <cdr:cNvCxnSpPr/>
        </cdr:nvCxnSpPr>
        <cdr:spPr bwMode="auto">
          <a:xfrm xmlns:a="http://schemas.openxmlformats.org/drawingml/2006/main" flipV="1">
            <a:off x="2262828" y="759224"/>
            <a:ext cx="0" cy="230261"/>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33" name="Straight Connector 32"/>
          <cdr:cNvCxnSpPr/>
        </cdr:nvCxnSpPr>
        <cdr:spPr bwMode="auto">
          <a:xfrm xmlns:a="http://schemas.openxmlformats.org/drawingml/2006/main" flipV="1">
            <a:off x="2262828" y="762387"/>
            <a:ext cx="476208" cy="2741"/>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34" name="Straight Connector 33"/>
          <cdr:cNvCxnSpPr/>
        </cdr:nvCxnSpPr>
        <cdr:spPr bwMode="auto">
          <a:xfrm xmlns:a="http://schemas.openxmlformats.org/drawingml/2006/main">
            <a:off x="2733565" y="769314"/>
            <a:ext cx="2861" cy="738109"/>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dr:relSizeAnchor xmlns:cdr="http://schemas.openxmlformats.org/drawingml/2006/chartDrawing">
    <cdr:from>
      <cdr:x>0.39802</cdr:x>
      <cdr:y>0.05935</cdr:y>
    </cdr:from>
    <cdr:to>
      <cdr:x>0.81924</cdr:x>
      <cdr:y>0.38178</cdr:y>
    </cdr:to>
    <cdr:grpSp>
      <cdr:nvGrpSpPr>
        <cdr:cNvPr id="36" name="Group 35"/>
        <cdr:cNvGrpSpPr/>
      </cdr:nvGrpSpPr>
      <cdr:grpSpPr>
        <a:xfrm xmlns:a="http://schemas.openxmlformats.org/drawingml/2006/main">
          <a:off x="1408463" y="256900"/>
          <a:ext cx="1490523" cy="1395672"/>
          <a:chOff x="1408463" y="256900"/>
          <a:chExt cx="1490523" cy="1395672"/>
        </a:xfrm>
      </cdr:grpSpPr>
      <cdr:cxnSp macro="">
        <cdr:nvCxnSpPr>
          <cdr:cNvPr id="47" name="Straight Connector 46"/>
          <cdr:cNvCxnSpPr/>
        </cdr:nvCxnSpPr>
        <cdr:spPr bwMode="auto">
          <a:xfrm xmlns:a="http://schemas.openxmlformats.org/drawingml/2006/main" flipV="1">
            <a:off x="1408463" y="256900"/>
            <a:ext cx="390" cy="150538"/>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8" name="Straight Connector 47"/>
          <cdr:cNvCxnSpPr/>
        </cdr:nvCxnSpPr>
        <cdr:spPr bwMode="auto">
          <a:xfrm xmlns:a="http://schemas.openxmlformats.org/drawingml/2006/main">
            <a:off x="1408853" y="256900"/>
            <a:ext cx="1490133" cy="0"/>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cxnSp macro="">
        <cdr:nvCxnSpPr>
          <cdr:cNvPr id="49" name="Straight Connector 48"/>
          <cdr:cNvCxnSpPr/>
        </cdr:nvCxnSpPr>
        <cdr:spPr bwMode="auto">
          <a:xfrm xmlns:a="http://schemas.openxmlformats.org/drawingml/2006/main">
            <a:off x="2885440" y="256900"/>
            <a:ext cx="9759" cy="1395672"/>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grpSp>
  </cdr:relSizeAnchor>
</c:userShapes>
</file>

<file path=ppt/drawings/drawing2.xml><?xml version="1.0" encoding="utf-8"?>
<c:userShapes xmlns:c="http://schemas.openxmlformats.org/drawingml/2006/chart">
  <cdr:relSizeAnchor xmlns:cdr="http://schemas.openxmlformats.org/drawingml/2006/chartDrawing">
    <cdr:from>
      <cdr:x>0.55392</cdr:x>
      <cdr:y>0.07694</cdr:y>
    </cdr:from>
    <cdr:to>
      <cdr:x>0.55392</cdr:x>
      <cdr:y>0.10034</cdr:y>
    </cdr:to>
    <cdr:cxnSp macro="">
      <cdr:nvCxnSpPr>
        <cdr:cNvPr id="32" name="Straight Connector 31"/>
        <cdr:cNvCxnSpPr/>
      </cdr:nvCxnSpPr>
      <cdr:spPr bwMode="auto">
        <a:xfrm xmlns:a="http://schemas.openxmlformats.org/drawingml/2006/main" flipV="1">
          <a:off x="3107701" y="430675"/>
          <a:ext cx="0" cy="130980"/>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0.55392</cdr:x>
      <cdr:y>0.07589</cdr:y>
    </cdr:from>
    <cdr:to>
      <cdr:x>0.7274</cdr:x>
      <cdr:y>0.07703</cdr:y>
    </cdr:to>
    <cdr:cxnSp macro="">
      <cdr:nvCxnSpPr>
        <cdr:cNvPr id="33" name="Straight Connector 32"/>
        <cdr:cNvCxnSpPr/>
      </cdr:nvCxnSpPr>
      <cdr:spPr bwMode="auto">
        <a:xfrm xmlns:a="http://schemas.openxmlformats.org/drawingml/2006/main" flipV="1">
          <a:off x="3107701" y="424775"/>
          <a:ext cx="973298" cy="6418"/>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0.72675</cdr:x>
      <cdr:y>0.07517</cdr:y>
    </cdr:from>
    <cdr:to>
      <cdr:x>0.72681</cdr:x>
      <cdr:y>0.23014</cdr:y>
    </cdr:to>
    <cdr:cxnSp macro="">
      <cdr:nvCxnSpPr>
        <cdr:cNvPr id="34" name="Straight Connector 33"/>
        <cdr:cNvCxnSpPr/>
      </cdr:nvCxnSpPr>
      <cdr:spPr bwMode="auto">
        <a:xfrm xmlns:a="http://schemas.openxmlformats.org/drawingml/2006/main">
          <a:off x="4077334" y="420758"/>
          <a:ext cx="325" cy="867454"/>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0.36007</cdr:x>
      <cdr:y>0.02895</cdr:y>
    </cdr:from>
    <cdr:to>
      <cdr:x>0.36007</cdr:x>
      <cdr:y>0.08668</cdr:y>
    </cdr:to>
    <cdr:cxnSp macro="">
      <cdr:nvCxnSpPr>
        <cdr:cNvPr id="47" name="Straight Connector 46"/>
        <cdr:cNvCxnSpPr/>
      </cdr:nvCxnSpPr>
      <cdr:spPr bwMode="auto">
        <a:xfrm xmlns:a="http://schemas.openxmlformats.org/drawingml/2006/main" flipV="1">
          <a:off x="2020141" y="162037"/>
          <a:ext cx="0" cy="323133"/>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0.42965</cdr:x>
      <cdr:y>0.02685</cdr:y>
    </cdr:from>
    <cdr:to>
      <cdr:x>0.82535</cdr:x>
      <cdr:y>0.02699</cdr:y>
    </cdr:to>
    <cdr:cxnSp macro="">
      <cdr:nvCxnSpPr>
        <cdr:cNvPr id="48" name="Straight Connector 47"/>
        <cdr:cNvCxnSpPr/>
      </cdr:nvCxnSpPr>
      <cdr:spPr bwMode="auto">
        <a:xfrm xmlns:a="http://schemas.openxmlformats.org/drawingml/2006/main" flipV="1">
          <a:off x="2029157" y="107997"/>
          <a:ext cx="1868828" cy="563"/>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0.75402</cdr:x>
      <cdr:y>0.02817</cdr:y>
    </cdr:from>
    <cdr:to>
      <cdr:x>0.75473</cdr:x>
      <cdr:y>0.23221</cdr:y>
    </cdr:to>
    <cdr:cxnSp macro="">
      <cdr:nvCxnSpPr>
        <cdr:cNvPr id="49" name="Straight Connector 48"/>
        <cdr:cNvCxnSpPr/>
      </cdr:nvCxnSpPr>
      <cdr:spPr bwMode="auto">
        <a:xfrm xmlns:a="http://schemas.openxmlformats.org/drawingml/2006/main" flipH="1">
          <a:off x="3530114" y="157681"/>
          <a:ext cx="3326" cy="1142116"/>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0.35905</cdr:x>
      <cdr:y>0.02895</cdr:y>
    </cdr:from>
    <cdr:to>
      <cdr:x>0.36007</cdr:x>
      <cdr:y>0.21133</cdr:y>
    </cdr:to>
    <cdr:cxnSp macro="">
      <cdr:nvCxnSpPr>
        <cdr:cNvPr id="47" name="Straight Connector 46"/>
        <cdr:cNvCxnSpPr/>
      </cdr:nvCxnSpPr>
      <cdr:spPr bwMode="auto">
        <a:xfrm xmlns:a="http://schemas.openxmlformats.org/drawingml/2006/main" flipV="1">
          <a:off x="2014412" y="162047"/>
          <a:ext cx="5720" cy="1020868"/>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0.36003</cdr:x>
      <cdr:y>0.02874</cdr:y>
    </cdr:from>
    <cdr:to>
      <cdr:x>0.75573</cdr:x>
      <cdr:y>0.02888</cdr:y>
    </cdr:to>
    <cdr:cxnSp macro="">
      <cdr:nvCxnSpPr>
        <cdr:cNvPr id="48" name="Straight Connector 47"/>
        <cdr:cNvCxnSpPr/>
      </cdr:nvCxnSpPr>
      <cdr:spPr bwMode="auto">
        <a:xfrm xmlns:a="http://schemas.openxmlformats.org/drawingml/2006/main" flipV="1">
          <a:off x="2019902" y="160868"/>
          <a:ext cx="2220034" cy="810"/>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0.75473</cdr:x>
      <cdr:y>0.02817</cdr:y>
    </cdr:from>
    <cdr:to>
      <cdr:x>0.75487</cdr:x>
      <cdr:y>0.06353</cdr:y>
    </cdr:to>
    <cdr:cxnSp macro="">
      <cdr:nvCxnSpPr>
        <cdr:cNvPr id="49" name="Straight Connector 48"/>
        <cdr:cNvCxnSpPr/>
      </cdr:nvCxnSpPr>
      <cdr:spPr bwMode="auto">
        <a:xfrm xmlns:a="http://schemas.openxmlformats.org/drawingml/2006/main">
          <a:off x="4234328" y="157681"/>
          <a:ext cx="770" cy="197920"/>
        </a:xfrm>
        <a:prstGeom xmlns:a="http://schemas.openxmlformats.org/drawingml/2006/main" prst="line">
          <a:avLst/>
        </a:prstGeom>
        <a:ln xmlns:a="http://schemas.openxmlformats.org/drawingml/2006/main">
          <a:headEnd type="none" w="med" len="med"/>
          <a:tailEnd type="none" w="med" len="med"/>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C76E7-B544-4D6D-B464-5F164DBDB27D}"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A8F65-175C-462A-9A14-F24AE6CE0E79}" type="slidenum">
              <a:rPr lang="en-US" smtClean="0"/>
              <a:t>‹#›</a:t>
            </a:fld>
            <a:endParaRPr lang="en-US"/>
          </a:p>
        </p:txBody>
      </p:sp>
    </p:spTree>
    <p:extLst>
      <p:ext uri="{BB962C8B-B14F-4D97-AF65-F5344CB8AC3E}">
        <p14:creationId xmlns:p14="http://schemas.microsoft.com/office/powerpoint/2010/main" val="2721308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going</a:t>
            </a:r>
            <a:r>
              <a:rPr lang="en-US" baseline="0" smtClean="0"/>
              <a:t> to be my outline. I am going to present my moti and related work -&gt; details of the talk.</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2961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a:t>
            </a:r>
            <a:r>
              <a:rPr lang="en-US" baseline="0" smtClean="0"/>
              <a:t> much information (via transparency mechanisms) is required to fill the gap of mental model?</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68025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Transparency</a:t>
            </a:r>
            <a:r>
              <a:rPr lang="en-US" baseline="0" smtClean="0"/>
              <a:t> mechanisms have been explored before in these forms.</a:t>
            </a:r>
          </a:p>
          <a:p>
            <a:r>
              <a:rPr lang="en-US" smtClean="0"/>
              <a:t>Language – Robot asks questions to</a:t>
            </a:r>
            <a:r>
              <a:rPr lang="en-US" baseline="0" smtClean="0"/>
              <a:t> clarify request, provides uncertainty information, asks for help with specific objects</a:t>
            </a:r>
          </a:p>
          <a:p>
            <a:r>
              <a:rPr lang="en-US" baseline="0" smtClean="0"/>
              <a:t>Gestures – these including nodding and shrugging motions, pointing to relevant objects, facial expressions</a:t>
            </a:r>
          </a:p>
          <a:p>
            <a:r>
              <a:rPr lang="en-US" baseline="0" smtClean="0"/>
              <a:t>Gaze – not only contributes to interactions, helps establish what you’re referring to in the environment </a:t>
            </a:r>
          </a:p>
          <a:p>
            <a:r>
              <a:rPr lang="en-US" smtClean="0"/>
              <a:t>However,</a:t>
            </a:r>
            <a:r>
              <a:rPr lang="en-US" baseline="0" smtClean="0"/>
              <a:t> the focus has been on improving the </a:t>
            </a:r>
            <a:r>
              <a:rPr lang="en-US" u="sng" baseline="0" smtClean="0"/>
              <a:t>robot’s understanding of human’s instruction </a:t>
            </a:r>
            <a:r>
              <a:rPr lang="en-US" baseline="0" smtClean="0"/>
              <a:t>and not the human’s perspective.</a:t>
            </a:r>
          </a:p>
          <a:p>
            <a:endParaRPr lang="en-US" baseline="0" smtClean="0"/>
          </a:p>
          <a:p>
            <a:endParaRPr lang="en-US" baseline="0" smtClean="0"/>
          </a:p>
          <a:p>
            <a:r>
              <a:rPr lang="en-US" baseline="0" smtClean="0"/>
              <a:t> getting the robot to do better in a specific task or a subset of tasks. Our robot can learn multiple tasks, so we explore these transparency mechanisms in a more general sense. Secondly, only two</a:t>
            </a:r>
          </a:p>
          <a:p>
            <a:r>
              <a:rPr lang="en-US" baseline="0" smtClean="0"/>
              <a:t> </a:t>
            </a:r>
          </a:p>
          <a:p>
            <a:endParaRPr lang="en-US" baseline="0" smtClean="0"/>
          </a:p>
          <a:p>
            <a:r>
              <a:rPr lang="en-US" baseline="0" smtClean="0"/>
              <a:t>The goal here has been improiging the robot’s performance .</a:t>
            </a:r>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8680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 the other hand, interaction</a:t>
            </a:r>
            <a:r>
              <a:rPr lang="en-US" baseline="0" smtClean="0"/>
              <a:t> or communication failures in human-human interaction have been studied</a:t>
            </a:r>
            <a:endParaRPr lang="en-US" smtClean="0"/>
          </a:p>
          <a:p>
            <a:r>
              <a:rPr lang="en-US" smtClean="0"/>
              <a:t>Hirst</a:t>
            </a:r>
            <a:r>
              <a:rPr lang="en-US" baseline="0" smtClean="0"/>
              <a:t> et al identified miscommunications that occur in human-human dialogue and ways to</a:t>
            </a:r>
            <a:endParaRPr lang="en-US" smtClean="0"/>
          </a:p>
          <a:p>
            <a:r>
              <a:rPr lang="en-US" smtClean="0"/>
              <a:t>Marge and rudnicky</a:t>
            </a:r>
            <a:r>
              <a:rPr lang="en-US" baseline="0" smtClean="0"/>
              <a:t> crowd-sourced responses in situations where there was a situated grounding failure or success between a human and a robot. They collected responses from participants on possible robot responses.</a:t>
            </a:r>
          </a:p>
          <a:p>
            <a:r>
              <a:rPr lang="en-US" b="1" smtClean="0"/>
              <a:t>These </a:t>
            </a:r>
            <a:r>
              <a:rPr lang="en-US" b="1" smtClean="0"/>
              <a:t>interaction failures</a:t>
            </a:r>
            <a:r>
              <a:rPr lang="en-US" b="1" baseline="0" smtClean="0"/>
              <a:t> have always been studied from the point of view of how to help the robot do the task better. </a:t>
            </a:r>
            <a:endParaRPr lang="en-US" b="1" smtClean="0"/>
          </a:p>
          <a:p>
            <a:endParaRPr lang="en-US" smtClean="0"/>
          </a:p>
          <a:p>
            <a:endParaRPr lang="en-US" smtClean="0"/>
          </a:p>
          <a:p>
            <a:r>
              <a:rPr lang="en-US" smtClean="0"/>
              <a:t>Misunderstanding</a:t>
            </a:r>
            <a:r>
              <a:rPr lang="en-US" baseline="0" smtClean="0"/>
              <a:t> is when an utterance is misinterpreted but the speaker may still belive that the communication was ithout error. Ambiguity is when the speaker does not provide insufficient information to decide which is the referent they are referring to.</a:t>
            </a:r>
          </a:p>
          <a:p>
            <a:r>
              <a:rPr lang="en-US" baseline="0" smtClean="0"/>
              <a:t>Both these works individual look at datasets of people where these types of failures occur and how they resolve it. Marge and Rudnicky additionally solicit ideal robot responses from people in a given task.</a:t>
            </a:r>
          </a:p>
          <a:p>
            <a:endParaRPr lang="en-US" baseline="0" smtClean="0"/>
          </a:p>
          <a:p>
            <a:r>
              <a:rPr lang="en-US" baseline="0" smtClean="0"/>
              <a:t>In our case, we are looking into how people interpret robot’s failures and better understand it using transparency mechanisms</a:t>
            </a:r>
          </a:p>
          <a:p>
            <a:endParaRPr lang="en-US" baseline="0" smtClean="0"/>
          </a:p>
          <a:p>
            <a:r>
              <a:rPr lang="en-US" baseline="0" smtClean="0"/>
              <a:t>Humans resolve these failures using a combination of gestures nad language. Games and puzzles provide a good test-bed since in Rosie, learns in a shared environment using situated language, that provides a mix of perception and concept-based failures</a:t>
            </a:r>
            <a:endParaRPr lang="en-US" smtClean="0"/>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389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On the other hand, human-</a:t>
            </a:r>
          </a:p>
          <a:p>
            <a:r>
              <a:rPr lang="en-US" smtClean="0"/>
              <a:t>Hirst</a:t>
            </a:r>
            <a:r>
              <a:rPr lang="en-US" baseline="0" smtClean="0"/>
              <a:t> et al identified miscommunications that occur in human-human dialogue and ways to</a:t>
            </a:r>
            <a:endParaRPr lang="en-US" smtClean="0"/>
          </a:p>
          <a:p>
            <a:r>
              <a:rPr lang="en-US" smtClean="0"/>
              <a:t>Marge and rudnicky</a:t>
            </a:r>
            <a:r>
              <a:rPr lang="en-US" baseline="0" smtClean="0"/>
              <a:t> crowd-sourced responses in situations where there was a situated grounding failure or success between a human and a robot. They collected responses from participants on possible robot responses.</a:t>
            </a:r>
          </a:p>
          <a:p>
            <a:endParaRPr lang="en-US" baseline="0" smtClean="0"/>
          </a:p>
          <a:p>
            <a:r>
              <a:rPr lang="en-US" smtClean="0"/>
              <a:t>These interaction failures</a:t>
            </a:r>
            <a:r>
              <a:rPr lang="en-US" baseline="0" smtClean="0"/>
              <a:t> have always been studied from the point of view of how to help the robot do the task better. </a:t>
            </a:r>
            <a:endParaRPr lang="en-US" smtClean="0"/>
          </a:p>
          <a:p>
            <a:endParaRPr lang="en-US" smtClean="0"/>
          </a:p>
          <a:p>
            <a:endParaRPr lang="en-US" smtClean="0"/>
          </a:p>
          <a:p>
            <a:r>
              <a:rPr lang="en-US" smtClean="0"/>
              <a:t>Misunderstanding</a:t>
            </a:r>
            <a:r>
              <a:rPr lang="en-US" baseline="0" smtClean="0"/>
              <a:t> is when an utterance is misinterpreted but the speaker may still belive that the communication was ithout error. Ambiguity is when the speaker does not provide insufficient information to decide which is the referent they are referring to.</a:t>
            </a:r>
          </a:p>
          <a:p>
            <a:r>
              <a:rPr lang="en-US" baseline="0" smtClean="0"/>
              <a:t>Both these works individual look at datasets of people where these types of failures occur and how they resolve it. Marge and Rudnicky additionally solicit ideal robot responses from people in a given task.</a:t>
            </a:r>
          </a:p>
          <a:p>
            <a:endParaRPr lang="en-US" baseline="0" smtClean="0"/>
          </a:p>
          <a:p>
            <a:r>
              <a:rPr lang="en-US" baseline="0" smtClean="0"/>
              <a:t>In our case, we are looking into how people interpret robot’s failures and better understand it using transparency mechanisms</a:t>
            </a:r>
          </a:p>
          <a:p>
            <a:endParaRPr lang="en-US" baseline="0" smtClean="0"/>
          </a:p>
          <a:p>
            <a:r>
              <a:rPr lang="en-US" baseline="0" smtClean="0"/>
              <a:t>Humans resolve these failures using a combination of gestures nad language. Games and puzzles provide a good test-bed since in Rosie, learns in a shared environment using situated language, that provides a mix of perception and concept-based failures</a:t>
            </a:r>
            <a:endParaRPr lang="en-US" smtClean="0"/>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82555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a:t>
            </a:r>
            <a:r>
              <a:rPr lang="en-US" baseline="0" smtClean="0"/>
              <a:t> our implemented transparency mechanisms help the user identify the reason for these failures.</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00626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a:t>
            </a:r>
            <a:r>
              <a:rPr lang="en-US" baseline="0" smtClean="0"/>
              <a:t> our implemented transparency mechanisms help the user identify the reason for these failures.</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6682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Q-a mechanisms</a:t>
            </a:r>
            <a:r>
              <a:rPr lang="en-US" baseline="0" smtClean="0"/>
              <a:t> = user can ask questions to the robot </a:t>
            </a:r>
          </a:p>
          <a:p>
            <a:r>
              <a:rPr lang="en-US" baseline="0" smtClean="0"/>
              <a:t>Screen-mechanisms = user can see visually the robot’s point of view.</a:t>
            </a:r>
          </a:p>
          <a:p>
            <a:r>
              <a:rPr lang="en-US" baseline="0" smtClean="0"/>
              <a:t>I am presenting a subset of these for examples, the complete list is in the appendix</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716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Through my implementation, NOW the</a:t>
            </a:r>
            <a:r>
              <a:rPr lang="en-US" baseline="0" smtClean="0"/>
              <a:t> user can ask the robot questions about its perception</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17546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These</a:t>
            </a:r>
            <a:r>
              <a:rPr lang="en-US" baseline="0" smtClean="0"/>
              <a:t> </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87835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the simulated environment where these mechanisms</a:t>
            </a:r>
            <a:r>
              <a:rPr lang="en-US" baseline="0" smtClean="0"/>
              <a:t> were implemented. The long-blue thing is the table-top robot, this is the environment with three blocks and three locations.</a:t>
            </a:r>
          </a:p>
          <a:p>
            <a:r>
              <a:rPr lang="en-US" baseline="0" smtClean="0"/>
              <a:t>Screen-based mechanisms -&gt; visual modality. </a:t>
            </a:r>
          </a:p>
          <a:p>
            <a:r>
              <a:rPr lang="en-US" baseline="0" smtClean="0"/>
              <a:t>I implemented a side panel where the user can have continuous access to the robot’s observed primitive relations.</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87932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have heard about ITL robots and rosie, and</a:t>
            </a:r>
            <a:r>
              <a:rPr lang="en-US" baseline="0" smtClean="0"/>
              <a:t> the robot is able to learn all these complex tasks. </a:t>
            </a:r>
            <a:r>
              <a:rPr lang="en-US" smtClean="0"/>
              <a:t>and it is evident that the goal is blah. However untl now, only explored with expert users who have complete knowledge of rosie and its idiosyncrasies. One of the reasons we are far away from this goal is that </a:t>
            </a:r>
            <a:endParaRPr lang="en-US" baseline="0" smtClean="0"/>
          </a:p>
          <a:p>
            <a:endParaRPr lang="en-US" baseline="0" smtClean="0"/>
          </a:p>
          <a:p>
            <a:endParaRPr lang="en-US" smtClean="0"/>
          </a:p>
          <a:p>
            <a:r>
              <a:rPr lang="en-US" smtClean="0"/>
              <a:t>Inspired </a:t>
            </a:r>
            <a:r>
              <a:rPr lang="en-US" dirty="0" smtClean="0"/>
              <a:t>from human-human teaching.</a:t>
            </a:r>
            <a:r>
              <a:rPr lang="en-US" baseline="0" dirty="0" smtClean="0"/>
              <a:t> This means </a:t>
            </a:r>
            <a:r>
              <a:rPr lang="en-US" baseline="0" smtClean="0"/>
              <a:t>that </a:t>
            </a:r>
            <a:r>
              <a:rPr lang="en-US" baseline="0" smtClean="0"/>
              <a:t>youo </a:t>
            </a:r>
            <a:r>
              <a:rPr lang="en-US" baseline="0" dirty="0" smtClean="0"/>
              <a:t>don’t need to code in order to teach this robot new tasks which is great and keeping that in mind, the goal of ITL is for non-expert users to be able to interact with and teach these robots </a:t>
            </a:r>
            <a:r>
              <a:rPr lang="en-US" baseline="0" smtClean="0"/>
              <a:t>successfully.</a:t>
            </a:r>
          </a:p>
          <a:p>
            <a:endParaRPr lang="en-US"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But until now most work has explored either expert users, people who can successfully interact with these robots or simple</a:t>
            </a:r>
            <a:r>
              <a:rPr lang="en-US" baseline="0" smtClean="0"/>
              <a:t> commands that do not deal with full fledged tasks. Current robots are too complex and they’ve only looked at</a:t>
            </a:r>
            <a:endParaRPr lang="en-US" smtClean="0"/>
          </a:p>
          <a:p>
            <a:endParaRPr lang="en-US" baseline="0" dirty="0" smtClean="0"/>
          </a:p>
          <a:p>
            <a:endParaRPr lang="en-US" baseline="0" dirty="0" smtClean="0"/>
          </a:p>
          <a:p>
            <a:r>
              <a:rPr lang="en-US" baseline="0" dirty="0" smtClean="0"/>
              <a:t>However, in its current state, that is not easily possible. There are two reasons for the same.</a:t>
            </a:r>
            <a:endParaRPr lang="en-US" dirty="0"/>
          </a:p>
        </p:txBody>
      </p:sp>
      <p:sp>
        <p:nvSpPr>
          <p:cNvPr id="4" name="Slide Number Placeholder 3"/>
          <p:cNvSpPr>
            <a:spLocks noGrp="1"/>
          </p:cNvSpPr>
          <p:nvPr>
            <p:ph type="sldNum" sz="quarter" idx="10"/>
          </p:nvPr>
        </p:nvSpPr>
        <p:spPr/>
        <p:txBody>
          <a:bodyPr/>
          <a:lstStyle/>
          <a:p>
            <a:fld id="{D26624F8-A9D9-4160-B0F8-BDA4B98C015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127150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The user can just see ethe properties of the object Secondly, the user can ask to display properties of object</a:t>
            </a:r>
            <a:endParaRPr lang="en-US" smtClean="0"/>
          </a:p>
          <a:p>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241709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Can ask which objects satisfy learned predicates. Learned predicates are concepts learned by the robot. Here it has learned clear as </a:t>
            </a:r>
            <a:endParaRPr lang="en-US" smtClean="0"/>
          </a:p>
          <a:p>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2753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a:t>
            </a:r>
            <a:r>
              <a:rPr lang="en-US" baseline="0" smtClean="0"/>
              <a:t> our implemented transparency mechanisms help the user identify the reason for these failures.</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96639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mtClean="0"/>
              <a:t>I did a previous study to learn</a:t>
            </a:r>
            <a:r>
              <a:rPr lang="en-US" baseline="0" smtClean="0"/>
              <a:t> the effect of transparency mechanisms. In that study, I observed that the performance on examples differed -&gt; some example people did worse irrespective of whether they had information or no, and some they did well no matter what.</a:t>
            </a:r>
          </a:p>
          <a:p>
            <a:pPr marL="0" indent="0">
              <a:buNone/>
            </a:pPr>
            <a:r>
              <a:rPr lang="en-US" smtClean="0"/>
              <a:t>So I did qualitative</a:t>
            </a:r>
            <a:r>
              <a:rPr lang="en-US" baseline="0" smtClean="0"/>
              <a:t> coding in order to identify different kinds of failures.</a:t>
            </a:r>
          </a:p>
          <a:p>
            <a:pPr marL="0" indent="0">
              <a:buNone/>
            </a:pPr>
            <a:r>
              <a:rPr lang="en-US" baseline="0" smtClean="0"/>
              <a:t>And  I categorize these as easy,medium and difficult. I’ll describe in the next few slides examples that disply these codes</a:t>
            </a:r>
          </a:p>
          <a:p>
            <a:pPr marL="0" indent="0">
              <a:buNone/>
            </a:pPr>
            <a:endParaRPr lang="en-US" baseline="0" smtClean="0"/>
          </a:p>
          <a:p>
            <a:pPr marL="0" indent="0">
              <a:buNone/>
            </a:pPr>
            <a:endParaRPr lang="en-US" baseline="0" smtClean="0"/>
          </a:p>
          <a:p>
            <a:pPr marL="0" indent="0">
              <a:buNone/>
            </a:pPr>
            <a:endParaRPr lang="en-US" baseline="0" smtClean="0"/>
          </a:p>
          <a:p>
            <a:pPr marL="0" indent="0">
              <a:buNone/>
            </a:pPr>
            <a:endParaRPr lang="en-US" baseline="0" smtClean="0"/>
          </a:p>
          <a:p>
            <a:pPr marL="0" indent="0">
              <a:buNone/>
            </a:pPr>
            <a:endParaRPr lang="en-US" baseline="0" smtClean="0"/>
          </a:p>
          <a:p>
            <a:pPr marL="0" indent="0">
              <a:buNone/>
            </a:pPr>
            <a:r>
              <a:rPr lang="en-US" baseline="0" smtClean="0"/>
              <a:t>Clip art-&gt; easy-&gt; medium-&gt; difficult, some example they didn’t even need transparency, and some they did worse irrespective of information, so we used the results to come up with these categories</a:t>
            </a:r>
          </a:p>
          <a:p>
            <a:pPr marL="0" indent="0">
              <a:buNone/>
            </a:pPr>
            <a:r>
              <a:rPr lang="en-US" smtClean="0"/>
              <a:t>I am going show you examples of what</a:t>
            </a:r>
            <a:r>
              <a:rPr lang="en-US" baseline="0" smtClean="0"/>
              <a:t> constitutes each category.</a:t>
            </a:r>
            <a:endParaRPr lang="en-US" smtClean="0"/>
          </a:p>
          <a:p>
            <a:pPr marL="0" indent="0">
              <a:buNone/>
            </a:pPr>
            <a:r>
              <a:rPr lang="en-US" smtClean="0"/>
              <a:t>The user needs the following information</a:t>
            </a:r>
          </a:p>
          <a:p>
            <a:pPr marL="0" indent="0">
              <a:buNone/>
            </a:pPr>
            <a:endParaRPr lang="en-US" smtClean="0"/>
          </a:p>
          <a:p>
            <a:r>
              <a:rPr lang="en-US" smtClean="0"/>
              <a:t>Easy –  unsatisfied single attribute or binary relation </a:t>
            </a:r>
          </a:p>
          <a:p>
            <a:r>
              <a:rPr lang="en-US" smtClean="0"/>
              <a:t>Medium – Meaning of learned predicate/property of object in addition to unsatisfied condition</a:t>
            </a:r>
          </a:p>
          <a:p>
            <a:r>
              <a:rPr lang="en-US" smtClean="0"/>
              <a:t>Difficult – Multiple conditions are not satisfied, Require multiple parts of information in addition to identifying unsatisfied condition, inherently ambiguous</a:t>
            </a:r>
          </a:p>
          <a:p>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65198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a:t>
            </a:r>
            <a:r>
              <a:rPr lang="en-US" baseline="0" smtClean="0"/>
              <a:t> example, here the blue block is NOT on the blue location, and it is expected to be. </a:t>
            </a:r>
            <a:endParaRPr lang="en-US" smtClean="0"/>
          </a:p>
          <a:p>
            <a:r>
              <a:rPr lang="en-US" smtClean="0"/>
              <a:t>Clearly we see that this</a:t>
            </a:r>
            <a:r>
              <a:rPr lang="en-US" baseline="0" smtClean="0"/>
              <a:t> is not rosie’s fault, there is clearly no blue block on a  blue location, but that’s the whole point, we want the user to identify whether rosie understands exactly that. All these examples that I am going to highlight where the user’s insturciton is wrong, because it is easiest to lay out, however the failures in the study do include other mismatches in knowledge.</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31214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if a block is not on a location then it is free.</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447785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There are two things that could</a:t>
            </a:r>
            <a:r>
              <a:rPr lang="en-US" baseline="0" smtClean="0"/>
              <a:t> have led to this failure</a:t>
            </a:r>
          </a:p>
          <a:p>
            <a:r>
              <a:rPr lang="en-US" baseline="0" smtClean="0"/>
              <a:t>Rosie may not have the same meaning of what captured means</a:t>
            </a:r>
          </a:p>
          <a:p>
            <a:r>
              <a:rPr lang="en-US" baseline="0" smtClean="0"/>
              <a:t>If they do have the same meaning, </a:t>
            </a:r>
          </a:p>
          <a:p>
            <a:r>
              <a:rPr lang="en-US" baseline="0" smtClean="0"/>
              <a:t>What color blocks are they referring to? Line generated by blue or by red.</a:t>
            </a:r>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548315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a:t>
            </a:r>
            <a:r>
              <a:rPr lang="en-US" baseline="0" smtClean="0"/>
              <a:t> our implemented transparency mechanisms help the user identify the reason for these failures.</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743891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Tower of hanoi,tictactoe,blocks-world,five-puzzle,simple-maze</a:t>
            </a:r>
          </a:p>
          <a:p>
            <a:r>
              <a:rPr lang="en-US" smtClean="0"/>
              <a:t>Users get access to all four transparency conditions</a:t>
            </a:r>
          </a:p>
          <a:p>
            <a:r>
              <a:rPr lang="en-US" smtClean="0"/>
              <a:t>All participants saw all conditions.</a:t>
            </a:r>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169283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Three things to evaluate</a:t>
            </a:r>
          </a:p>
          <a:p>
            <a:r>
              <a:rPr lang="en-US" smtClean="0"/>
              <a:t>Reason for failure -&gt; I </a:t>
            </a:r>
            <a:r>
              <a:rPr lang="en-US" baseline="0" smtClean="0"/>
              <a:t>used </a:t>
            </a:r>
            <a:r>
              <a:rPr lang="en-US" smtClean="0"/>
              <a:t>transparency mechanisms as cues</a:t>
            </a:r>
          </a:p>
          <a:p>
            <a:r>
              <a:rPr lang="en-US" smtClean="0"/>
              <a:t>Accuracy and confidence -&gt;I looked at person’s prediction of robot behavior</a:t>
            </a:r>
          </a:p>
          <a:p>
            <a:r>
              <a:rPr lang="en-US" smtClean="0"/>
              <a:t>And</a:t>
            </a:r>
            <a:r>
              <a:rPr lang="en-US" baseline="0" smtClean="0"/>
              <a:t> response time</a:t>
            </a:r>
            <a:endParaRPr lang="en-US" smtClean="0"/>
          </a:p>
          <a:p>
            <a:endParaRPr lang="en-US" smtClean="0"/>
          </a:p>
          <a:p>
            <a:endParaRPr lang="en-US" smtClean="0"/>
          </a:p>
          <a:p>
            <a:r>
              <a:rPr lang="en-US" smtClean="0"/>
              <a:t>Even though multiple works implicitly study mental models based o</a:t>
            </a:r>
            <a:r>
              <a:rPr lang="en-US" baseline="0" smtClean="0"/>
              <a:t>n the robot’s performance and the human’s success</a:t>
            </a:r>
            <a:r>
              <a:rPr lang="en-US" smtClean="0"/>
              <a:t>, very few explicitly</a:t>
            </a:r>
            <a:r>
              <a:rPr lang="en-US" baseline="0" smtClean="0"/>
              <a:t> evaluate said mental model. Based on my research, in terms of hri, only perlmutter et al have explicitly looked into mental model evaluation, although it was in terms of simple commands given by the user.</a:t>
            </a:r>
          </a:p>
          <a:p>
            <a:r>
              <a:rPr lang="en-US" baseline="0" smtClean="0"/>
              <a:t>Don Norman states that it is hard to ask people to describe the mental model. We can take a shot at it, by asking them to predict the robot’s behavior. Hence our tasks involves measuring accuracy and </a:t>
            </a:r>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8186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277484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Thus we designed a task where we present </a:t>
            </a:r>
            <a:r>
              <a:rPr lang="en-US" baseline="0" smtClean="0"/>
              <a:t>multiple kinds of</a:t>
            </a:r>
            <a:r>
              <a:rPr lang="en-US" smtClean="0"/>
              <a:t> interaction failure to the non-expert user, provide them implemented transparency</a:t>
            </a:r>
            <a:r>
              <a:rPr lang="en-US" baseline="0" smtClean="0"/>
              <a:t> mechanisms to access the robot’s knowledge and test whether they can identify the reason for the interaction failure</a:t>
            </a:r>
            <a:endParaRPr lang="en-US" smtClean="0"/>
          </a:p>
          <a:p>
            <a:endParaRPr lang="en-US" smtClean="0"/>
          </a:p>
          <a:p>
            <a:r>
              <a:rPr lang="en-US" smtClean="0"/>
              <a:t>This </a:t>
            </a:r>
            <a:r>
              <a:rPr lang="en-US" smtClean="0"/>
              <a:t>is an example of what the study participant</a:t>
            </a:r>
            <a:r>
              <a:rPr lang="en-US" baseline="0" smtClean="0"/>
              <a:t> would see.</a:t>
            </a:r>
          </a:p>
          <a:p>
            <a:r>
              <a:rPr lang="en-US" baseline="0" smtClean="0"/>
              <a:t>This is a situation where both q-a and screen mechanisms are avaiable.</a:t>
            </a:r>
            <a:endParaRPr lang="en-US" smtClean="0"/>
          </a:p>
          <a:p>
            <a:endParaRPr lang="en-US" smtClean="0"/>
          </a:p>
          <a:p>
            <a:r>
              <a:rPr lang="en-US" smtClean="0"/>
              <a:t>This is a typical</a:t>
            </a:r>
            <a:r>
              <a:rPr lang="en-US" baseline="0" smtClean="0"/>
              <a:t> user interface presented to the user. They will be provided with a mentor-rosie conversation. I would like to note that the mentor is different from the user. In this case, the mentor specifies that three locations in a line are captured. Rosie answers that it cannot see the same. </a:t>
            </a:r>
          </a:p>
          <a:p>
            <a:r>
              <a:rPr lang="en-US" baseline="0" smtClean="0"/>
              <a:t>This is the environment that the mentor and Rosie are referring to. The number indicate the internal ids assigned by Rosie to the objets in its environment. Now, since this is an example where the user has access to both transparency mechanisms, they can use either or both to figure what led to Rosie’s failure n this stuation.</a:t>
            </a:r>
          </a:p>
          <a:p>
            <a:r>
              <a:rPr lang="en-US" baseline="0" smtClean="0"/>
              <a:t>When they click the question-dropdown</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42328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Cues provided by robot -&gt; effect on human understanding</a:t>
            </a:r>
          </a:p>
          <a:p>
            <a:r>
              <a:rPr lang="en-US" smtClean="0"/>
              <a:t>Prediction</a:t>
            </a:r>
            <a:r>
              <a:rPr lang="en-US" baseline="0" smtClean="0"/>
              <a:t> of robot behavior -&gt; measure using accuracy and </a:t>
            </a:r>
            <a:r>
              <a:rPr lang="en-US" smtClean="0"/>
              <a:t>confidence</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01127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a:t>
            </a:r>
            <a:r>
              <a:rPr lang="en-US" baseline="0" smtClean="0"/>
              <a:t> much information (via transparency mechanisms) is required to fill the gap of mental model?</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5891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Have an effect of “identifying the reason” </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t>34</a:t>
            </a:fld>
            <a:endParaRPr lang="en-US"/>
          </a:p>
        </p:txBody>
      </p:sp>
    </p:spTree>
    <p:extLst>
      <p:ext uri="{BB962C8B-B14F-4D97-AF65-F5344CB8AC3E}">
        <p14:creationId xmlns:p14="http://schemas.microsoft.com/office/powerpoint/2010/main" val="4135656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second hypothesis attempts to validate our taxonomy</a:t>
            </a:r>
            <a:r>
              <a:rPr lang="en-US" baseline="0" smtClean="0"/>
              <a:t> of failures. We want to understand how different kinds of failures affect a user’s prediction of the robot’s failure.</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t>35</a:t>
            </a:fld>
            <a:endParaRPr lang="en-US"/>
          </a:p>
        </p:txBody>
      </p:sp>
    </p:spTree>
    <p:extLst>
      <p:ext uri="{BB962C8B-B14F-4D97-AF65-F5344CB8AC3E}">
        <p14:creationId xmlns:p14="http://schemas.microsoft.com/office/powerpoint/2010/main" val="427636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a:t>
            </a:r>
            <a:r>
              <a:rPr lang="en-US" baseline="0" smtClean="0"/>
              <a:t> our implemented transparency mechanisms help the user identify the reason for these failures.</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724826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Level -&gt;</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813984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Pairwise-tests</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540347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t>39</a:t>
            </a:fld>
            <a:endParaRPr lang="en-US"/>
          </a:p>
        </p:txBody>
      </p:sp>
    </p:spTree>
    <p:extLst>
      <p:ext uri="{BB962C8B-B14F-4D97-AF65-F5344CB8AC3E}">
        <p14:creationId xmlns:p14="http://schemas.microsoft.com/office/powerpoint/2010/main" val="1033741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Level -&gt;</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21943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This </a:t>
            </a:r>
            <a:r>
              <a:rPr lang="en-US" baseline="0" dirty="0" smtClean="0"/>
              <a:t>mental consists of assumptions of capabilities, shortcomings, goals and knowledge of the robot that this user would make. Now why is this a problem?</a:t>
            </a:r>
            <a:endParaRPr lang="en-US" dirty="0"/>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09850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Need to add significanc</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604412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Need to add significanc</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19649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High</a:t>
            </a:r>
            <a:r>
              <a:rPr lang="en-US" baseline="0" smtClean="0"/>
              <a:t> correlation between text answer and actual answer.-&gt; moderate to strongly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R</a:t>
            </a:r>
            <a:r>
              <a:rPr lang="en-US" baseline="30000" smtClean="0"/>
              <a:t>2</a:t>
            </a:r>
            <a:r>
              <a:rPr lang="en-US" smtClean="0"/>
              <a:t> ranging from 0.085 to 0.671</a:t>
            </a:r>
          </a:p>
          <a:p>
            <a:endParaRPr lang="en-US"/>
          </a:p>
        </p:txBody>
      </p:sp>
      <p:sp>
        <p:nvSpPr>
          <p:cNvPr id="4" name="Slide Number Placeholder 3"/>
          <p:cNvSpPr>
            <a:spLocks noGrp="1"/>
          </p:cNvSpPr>
          <p:nvPr>
            <p:ph type="sldNum" sz="quarter" idx="10"/>
          </p:nvPr>
        </p:nvSpPr>
        <p:spPr/>
        <p:txBody>
          <a:bodyPr/>
          <a:lstStyle/>
          <a:p>
            <a:fld id="{4CBA8F65-175C-462A-9A14-F24AE6CE0E79}" type="slidenum">
              <a:rPr lang="en-US" smtClean="0"/>
              <a:t>43</a:t>
            </a:fld>
            <a:endParaRPr lang="en-US"/>
          </a:p>
        </p:txBody>
      </p:sp>
    </p:spTree>
    <p:extLst>
      <p:ext uri="{BB962C8B-B14F-4D97-AF65-F5344CB8AC3E}">
        <p14:creationId xmlns:p14="http://schemas.microsoft.com/office/powerpoint/2010/main" val="1386967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 did not provide</a:t>
            </a:r>
            <a:r>
              <a:rPr lang="en-US" baseline="0" smtClean="0"/>
              <a:t> any response</a:t>
            </a:r>
          </a:p>
          <a:p>
            <a:r>
              <a:rPr lang="en-US" baseline="0" smtClean="0"/>
              <a:t>1,20,13,19</a:t>
            </a:r>
          </a:p>
          <a:p>
            <a:r>
              <a:rPr lang="en-US" baseline="0" smtClean="0"/>
              <a:t>Something positive</a:t>
            </a:r>
          </a:p>
          <a:p>
            <a:r>
              <a:rPr lang="en-US" baseline="0" smtClean="0"/>
              <a:t>Spmethng negative</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112743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Identified -&gt; that was empirically validated</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37366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smtClean="0"/>
              <a:t>better in dynamic environments, not in static potentially -&gt; also can have too much information sometimes, so we need exploring</a:t>
            </a:r>
          </a:p>
          <a:p>
            <a:pPr marL="228600" indent="-228600">
              <a:buAutoNum type="arabicParenR"/>
            </a:pPr>
            <a:r>
              <a:rPr lang="en-US" baseline="0" smtClean="0"/>
              <a:t>Not enough separation between levels</a:t>
            </a:r>
          </a:p>
          <a:p>
            <a:pPr marL="228600" indent="-228600">
              <a:buAutoNum type="arabicParenR"/>
            </a:pPr>
            <a:r>
              <a:rPr lang="en-US" baseline="0" smtClean="0"/>
              <a:t>FIRST Study where we actually studied how users might interpret these type of failures and how they use these transparency mechanisms, at least with respect to Rosie</a:t>
            </a:r>
            <a:endParaRPr lang="en-US"/>
          </a:p>
        </p:txBody>
      </p:sp>
      <p:sp>
        <p:nvSpPr>
          <p:cNvPr id="4" name="Slide Number Placeholder 3"/>
          <p:cNvSpPr>
            <a:spLocks noGrp="1"/>
          </p:cNvSpPr>
          <p:nvPr>
            <p:ph type="sldNum" sz="quarter" idx="10"/>
          </p:nvPr>
        </p:nvSpPr>
        <p:spPr/>
        <p:txBody>
          <a:bodyPr/>
          <a:lstStyle/>
          <a:p>
            <a:fld id="{4CBA8F65-175C-462A-9A14-F24AE6CE0E79}" type="slidenum">
              <a:rPr lang="en-US" smtClean="0"/>
              <a:t>48</a:t>
            </a:fld>
            <a:endParaRPr lang="en-US"/>
          </a:p>
        </p:txBody>
      </p:sp>
    </p:spTree>
    <p:extLst>
      <p:ext uri="{BB962C8B-B14F-4D97-AF65-F5344CB8AC3E}">
        <p14:creationId xmlns:p14="http://schemas.microsoft.com/office/powerpoint/2010/main" val="401741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The user expects the robot to say “Ok”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Instead it says nothing. And fails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The user’s instruction has not been understood, leading to an interaction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Incomplete not unique to human-robot.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Let us assume the user wants to tell the robot the goal is setup, but the robot cannot see the blue block on top. The robot fails and might tell you it failed but the user has no idea why. tTypically in human-human conversation, the partner would have let the person know that they can’t quite see the block for whatever reason. And that is where we hit problem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But what about improving the user’s mental model of the robot when their conversation results in an interaction failure?</a:t>
            </a:r>
            <a:endParaRPr lang="en-US" smtClean="0"/>
          </a:p>
          <a:p>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8914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Expectation</a:t>
            </a:r>
            <a:r>
              <a:rPr lang="en-US" baseline="0" smtClean="0"/>
              <a:t> is that the robot will say something to help resolve this mismatch. But current robots do noth ave enough interaction skills, including context information, what the user knows about itself and the situation, in order to convey why it did not understand what the user asked it to do , and engage in such a back and forth conversation.  </a:t>
            </a:r>
          </a:p>
          <a:p>
            <a:r>
              <a:rPr lang="en-US" baseline="0" smtClean="0"/>
              <a:t>User is left with an incomplete model, not knowing what happened in the robot. Is there an alternative way to this?</a:t>
            </a:r>
          </a:p>
          <a:p>
            <a:endParaRPr lang="en-US" baseline="0" smtClean="0"/>
          </a:p>
          <a:p>
            <a:r>
              <a:rPr lang="en-US" baseline="0" smtClean="0"/>
              <a:t>In order to confirm whether it knows the goal right? So the robot can’t automatically engage in conversation like people do, to engage in this conversation. So what’s a solution</a:t>
            </a:r>
          </a:p>
          <a:p>
            <a:r>
              <a:rPr lang="en-US" baseline="0" smtClean="0"/>
              <a:t>Is there an alternate way in which we can update the non-expert’s mental model of the robot?</a:t>
            </a:r>
            <a:endParaRPr lang="en-US"/>
          </a:p>
        </p:txBody>
      </p:sp>
      <p:sp>
        <p:nvSpPr>
          <p:cNvPr id="4" name="Slide Number Placeholder 3"/>
          <p:cNvSpPr>
            <a:spLocks noGrp="1"/>
          </p:cNvSpPr>
          <p:nvPr>
            <p:ph type="sldNum" sz="quarter" idx="10"/>
          </p:nvPr>
        </p:nvSpPr>
        <p:spPr/>
        <p:txBody>
          <a:bodyPr/>
          <a:lstStyle/>
          <a:p>
            <a:fld id="{9546AFE7-A980-4462-8D13-97A83A4A30E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7798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Ask what the robot can see? Get answer -&gt; gap in</a:t>
            </a:r>
            <a:r>
              <a:rPr lang="en-US" baseline="0" smtClean="0"/>
              <a:t> mental model filled. So leads me to my first research question</a:t>
            </a:r>
            <a:endParaRPr lang="en-US" smtClean="0"/>
          </a:p>
          <a:p>
            <a:endParaRPr lang="en-US" smtClean="0"/>
          </a:p>
          <a:p>
            <a:endParaRPr lang="en-US" smtClean="0"/>
          </a:p>
          <a:p>
            <a:endParaRPr lang="en-US" smtClean="0"/>
          </a:p>
          <a:p>
            <a:endParaRPr lang="en-US" smtClean="0"/>
          </a:p>
          <a:p>
            <a:r>
              <a:rPr lang="en-US" smtClean="0"/>
              <a:t>So today my talk is going to be about how we implemented specific transparency mechanisms</a:t>
            </a:r>
            <a:r>
              <a:rPr lang="en-US" baseline="0" smtClean="0"/>
              <a:t> in order for a non-expert user to be able to identify why the robot failed. Clearly, this is the first crucial step.</a:t>
            </a:r>
          </a:p>
          <a:p>
            <a:endParaRPr lang="en-US" baseline="0" smtClean="0"/>
          </a:p>
          <a:p>
            <a:r>
              <a:rPr lang="en-US" baseline="0" smtClean="0"/>
              <a:t>How do we quantify this? By using the user’s accuracy and confidence to do the same.again, very little work has looked at just quantifying a person’s mental model when it comes to a robot. We think we ought to take a smaller step approach to this.</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664625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saw one kind of failure which was because of faulty perception. Let’s lookat another example.</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73620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Tic=tac=toe,</a:t>
            </a:r>
            <a:r>
              <a:rPr lang="en-US" baseline="0" smtClean="0"/>
              <a:t> robot has internal thoughts, the user sets up goal, the robot says it can’t see it.</a:t>
            </a:r>
            <a:endParaRPr lang="en-US" smtClean="0"/>
          </a:p>
          <a:p>
            <a:r>
              <a:rPr lang="en-US" smtClean="0"/>
              <a:t>User</a:t>
            </a:r>
            <a:r>
              <a:rPr lang="en-US" baseline="0" smtClean="0"/>
              <a:t> can’t figure what’s wrong just with perception, they need access to robot’s predefined knowledge about the game.</a:t>
            </a:r>
            <a:endParaRPr lang="en-US"/>
          </a:p>
        </p:txBody>
      </p:sp>
      <p:sp>
        <p:nvSpPr>
          <p:cNvPr id="4" name="Slide Number Placeholder 3"/>
          <p:cNvSpPr>
            <a:spLocks noGrp="1"/>
          </p:cNvSpPr>
          <p:nvPr>
            <p:ph type="sldNum" sz="quarter" idx="10"/>
          </p:nvPr>
        </p:nvSpPr>
        <p:spPr/>
        <p:txBody>
          <a:bodyPr/>
          <a:lstStyle/>
          <a:p>
            <a:fld id="{5043E9A7-4ADF-42A0-A200-6BC99E4963A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287893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423334" y="2890838"/>
            <a:ext cx="10888133" cy="11112"/>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graphicFrame>
        <p:nvGraphicFramePr>
          <p:cNvPr id="5" name="Base" hidden="1"/>
          <p:cNvGraphicFramePr>
            <a:graphicFrameLocks/>
          </p:cNvGraphicFramePr>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spid="_x0000_s1043"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32000" y="1397000"/>
                        <a:ext cx="8128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1"/>
          <p:cNvSpPr>
            <a:spLocks noChangeShapeType="1"/>
          </p:cNvSpPr>
          <p:nvPr/>
        </p:nvSpPr>
        <p:spPr bwMode="auto">
          <a:xfrm>
            <a:off x="1574800" y="2789238"/>
            <a:ext cx="10007600" cy="23812"/>
          </a:xfrm>
          <a:prstGeom prst="line">
            <a:avLst/>
          </a:prstGeom>
          <a:noFill/>
          <a:ln w="38100">
            <a:solidFill>
              <a:srgbClr val="091F5A"/>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219591" name="Rectangle 7"/>
          <p:cNvSpPr>
            <a:spLocks noGrp="1" noChangeArrowheads="1"/>
          </p:cNvSpPr>
          <p:nvPr>
            <p:ph type="ctrTitle"/>
          </p:nvPr>
        </p:nvSpPr>
        <p:spPr>
          <a:xfrm>
            <a:off x="1134533" y="1295400"/>
            <a:ext cx="10363200" cy="1143000"/>
          </a:xfrm>
        </p:spPr>
        <p:txBody>
          <a:bodyPr/>
          <a:lstStyle>
            <a:lvl1pPr algn="ctr">
              <a:defRPr>
                <a:solidFill>
                  <a:srgbClr val="091F5A"/>
                </a:solidFill>
                <a:latin typeface="Arial" pitchFamily="-110" charset="0"/>
              </a:defRPr>
            </a:lvl1pPr>
          </a:lstStyle>
          <a:p>
            <a:r>
              <a:rPr lang="en-US" smtClean="0"/>
              <a:t>Click to edit Master title style</a:t>
            </a:r>
            <a:endParaRPr lang="en-US" dirty="0"/>
          </a:p>
        </p:txBody>
      </p:sp>
      <p:sp>
        <p:nvSpPr>
          <p:cNvPr id="1219586" name="Rectangle 2"/>
          <p:cNvSpPr>
            <a:spLocks noGrp="1" noChangeArrowheads="1"/>
          </p:cNvSpPr>
          <p:nvPr>
            <p:ph type="subTitle" idx="1"/>
          </p:nvPr>
        </p:nvSpPr>
        <p:spPr>
          <a:xfrm>
            <a:off x="2048933" y="3402013"/>
            <a:ext cx="8534400" cy="1752600"/>
          </a:xfrm>
        </p:spPr>
        <p:txBody>
          <a:bodyPr/>
          <a:lstStyle>
            <a:lvl1pPr marL="0" indent="0" algn="ctr">
              <a:buFontTx/>
              <a:buNone/>
              <a:defRPr>
                <a:latin typeface="Arial" pitchFamily="-110" charset="0"/>
              </a:defRPr>
            </a:lvl1pPr>
          </a:lstStyle>
          <a:p>
            <a:r>
              <a:rPr lang="en-US" smtClean="0"/>
              <a:t>Click to edit Master subtitle style</a:t>
            </a:r>
            <a:endParaRPr lang="en-US" dirty="0"/>
          </a:p>
        </p:txBody>
      </p:sp>
      <p:sp>
        <p:nvSpPr>
          <p:cNvPr id="8"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pic>
        <p:nvPicPr>
          <p:cNvPr id="9" name="Picture 6" descr="C:\Users\laird\Desktop\2color-blue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55689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pPr>
            <a:endParaRPr lang="en-US" sz="3200" dirty="0">
              <a:solidFill>
                <a:srgbClr val="081F5B"/>
              </a:solidFill>
              <a:latin typeface="NewsGoth BT" pitchFamily="34"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B6F15528-21DE-4FAA-801E-634DDDAF4B2B}" type="slidenum">
              <a:rPr lang="en-US" sz="3200">
                <a:solidFill>
                  <a:srgbClr val="081F5B"/>
                </a:solidFill>
                <a:latin typeface="NewsGoth BT" pitchFamily="34" charset="0"/>
              </a:rPr>
              <a:pPr fontAlgn="base">
                <a:spcBef>
                  <a:spcPct val="0"/>
                </a:spcBef>
                <a:spcAft>
                  <a:spcPct val="0"/>
                </a:spcAft>
              </a:pPr>
              <a:t>‹#›</a:t>
            </a:fld>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939553968"/>
      </p:ext>
    </p:extLst>
  </p:cSld>
  <p:clrMapOvr>
    <a:masterClrMapping/>
  </p:clrMapOvr>
  <p:transition>
    <p:fade/>
  </p:transition>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916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423334" y="2890838"/>
            <a:ext cx="10888133" cy="11112"/>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graphicFrame>
        <p:nvGraphicFramePr>
          <p:cNvPr id="5" name="Base" hidden="1"/>
          <p:cNvGraphicFramePr>
            <a:graphicFrameLocks/>
          </p:cNvGraphicFramePr>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spid="_x0000_s2067"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32000" y="1397000"/>
                        <a:ext cx="8128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1"/>
          <p:cNvSpPr>
            <a:spLocks noChangeShapeType="1"/>
          </p:cNvSpPr>
          <p:nvPr/>
        </p:nvSpPr>
        <p:spPr bwMode="auto">
          <a:xfrm>
            <a:off x="1574800" y="2789238"/>
            <a:ext cx="10007600" cy="23812"/>
          </a:xfrm>
          <a:prstGeom prst="line">
            <a:avLst/>
          </a:prstGeom>
          <a:noFill/>
          <a:ln w="38100">
            <a:solidFill>
              <a:srgbClr val="091F5A"/>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219591" name="Rectangle 7"/>
          <p:cNvSpPr>
            <a:spLocks noGrp="1" noChangeArrowheads="1"/>
          </p:cNvSpPr>
          <p:nvPr>
            <p:ph type="ctrTitle"/>
          </p:nvPr>
        </p:nvSpPr>
        <p:spPr>
          <a:xfrm>
            <a:off x="1134533" y="1295400"/>
            <a:ext cx="10363200" cy="1143000"/>
          </a:xfrm>
        </p:spPr>
        <p:txBody>
          <a:bodyPr/>
          <a:lstStyle>
            <a:lvl1pPr algn="ctr">
              <a:defRPr>
                <a:solidFill>
                  <a:srgbClr val="091F5A"/>
                </a:solidFill>
                <a:latin typeface="Arial" pitchFamily="-110" charset="0"/>
              </a:defRPr>
            </a:lvl1pPr>
          </a:lstStyle>
          <a:p>
            <a:r>
              <a:rPr lang="en-US" smtClean="0"/>
              <a:t>Click to edit Master title style</a:t>
            </a:r>
            <a:endParaRPr lang="en-US" dirty="0"/>
          </a:p>
        </p:txBody>
      </p:sp>
      <p:sp>
        <p:nvSpPr>
          <p:cNvPr id="1219586" name="Rectangle 2"/>
          <p:cNvSpPr>
            <a:spLocks noGrp="1" noChangeArrowheads="1"/>
          </p:cNvSpPr>
          <p:nvPr>
            <p:ph type="subTitle" idx="1"/>
          </p:nvPr>
        </p:nvSpPr>
        <p:spPr>
          <a:xfrm>
            <a:off x="2048933" y="3402013"/>
            <a:ext cx="8534400" cy="1752600"/>
          </a:xfrm>
        </p:spPr>
        <p:txBody>
          <a:bodyPr/>
          <a:lstStyle>
            <a:lvl1pPr marL="0" indent="0" algn="ctr">
              <a:buFontTx/>
              <a:buNone/>
              <a:defRPr>
                <a:latin typeface="Arial" pitchFamily="-110" charset="0"/>
              </a:defRPr>
            </a:lvl1pPr>
          </a:lstStyle>
          <a:p>
            <a:r>
              <a:rPr lang="en-US" smtClean="0"/>
              <a:t>Click to edit Master subtitle style</a:t>
            </a:r>
            <a:endParaRPr lang="en-US" dirty="0"/>
          </a:p>
        </p:txBody>
      </p:sp>
      <p:sp>
        <p:nvSpPr>
          <p:cNvPr id="8"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pic>
        <p:nvPicPr>
          <p:cNvPr id="9" name="Picture 6" descr="C:\Users\laird\Desktop\2color-blue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61940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939136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Tree>
    <p:extLst>
      <p:ext uri="{BB962C8B-B14F-4D97-AF65-F5344CB8AC3E}">
        <p14:creationId xmlns:p14="http://schemas.microsoft.com/office/powerpoint/2010/main" val="139922408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1867"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60838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10473"/>
      </p:ext>
    </p:extLst>
  </p:cSld>
  <p:clrMapOvr>
    <a:masterClrMapping/>
  </p:clrMapOvr>
  <p:transition>
    <p:fade/>
  </p:transition>
  <p:timing>
    <p:tnLst>
      <p:par>
        <p:cTn id="1" dur="indefinite" restart="never" nodeType="tmRoot"/>
      </p:par>
    </p:tnLst>
  </p:timing>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90504" y="1"/>
            <a:ext cx="9144000" cy="81464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719264"/>
            <a:ext cx="5384800" cy="21288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1"/>
            <a:ext cx="5384800" cy="2130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3819312805"/>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90501" y="-1"/>
            <a:ext cx="10363200" cy="83958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981200"/>
            <a:ext cx="508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3917804"/>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62540" y="0"/>
            <a:ext cx="10363200" cy="82296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103632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0" y="4114800"/>
            <a:ext cx="103632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671298"/>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434415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8210" y="-16307"/>
            <a:ext cx="10806545" cy="83926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562165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pPr>
            <a:endParaRPr lang="en-US" sz="3200" dirty="0">
              <a:solidFill>
                <a:srgbClr val="081F5B"/>
              </a:solidFill>
              <a:latin typeface="NewsGoth BT" pitchFamily="34"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B6F15528-21DE-4FAA-801E-634DDDAF4B2B}" type="slidenum">
              <a:rPr lang="en-US" sz="3200">
                <a:solidFill>
                  <a:srgbClr val="081F5B"/>
                </a:solidFill>
                <a:latin typeface="NewsGoth BT" pitchFamily="34" charset="0"/>
              </a:rPr>
              <a:pPr fontAlgn="base">
                <a:spcBef>
                  <a:spcPct val="0"/>
                </a:spcBef>
                <a:spcAft>
                  <a:spcPct val="0"/>
                </a:spcAft>
              </a:pPr>
              <a:t>‹#›</a:t>
            </a:fld>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1652393056"/>
      </p:ext>
    </p:extLst>
  </p:cSld>
  <p:clrMapOvr>
    <a:masterClrMapping/>
  </p:clrMapOvr>
  <p:transition>
    <p:fade/>
  </p:transition>
  <p:timing>
    <p:tnLst>
      <p:par>
        <p:cTn id="1" dur="indefinite" restart="never" nodeType="tmRoot"/>
      </p:par>
    </p:tnLst>
  </p:timing>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423334" y="2890838"/>
            <a:ext cx="10888133" cy="11112"/>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graphicFrame>
        <p:nvGraphicFramePr>
          <p:cNvPr id="5" name="Base" hidden="1"/>
          <p:cNvGraphicFramePr>
            <a:graphicFrameLocks/>
          </p:cNvGraphicFramePr>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spid="_x0000_s4102"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32000" y="1397000"/>
                        <a:ext cx="8128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1"/>
          <p:cNvSpPr>
            <a:spLocks noChangeShapeType="1"/>
          </p:cNvSpPr>
          <p:nvPr/>
        </p:nvSpPr>
        <p:spPr bwMode="auto">
          <a:xfrm>
            <a:off x="1574800" y="2789238"/>
            <a:ext cx="10007600" cy="23812"/>
          </a:xfrm>
          <a:prstGeom prst="line">
            <a:avLst/>
          </a:prstGeom>
          <a:noFill/>
          <a:ln w="38100">
            <a:solidFill>
              <a:srgbClr val="091F5A"/>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219591" name="Rectangle 7"/>
          <p:cNvSpPr>
            <a:spLocks noGrp="1" noChangeArrowheads="1"/>
          </p:cNvSpPr>
          <p:nvPr>
            <p:ph type="ctrTitle"/>
          </p:nvPr>
        </p:nvSpPr>
        <p:spPr>
          <a:xfrm>
            <a:off x="1134533" y="1295400"/>
            <a:ext cx="10363200" cy="1143000"/>
          </a:xfrm>
        </p:spPr>
        <p:txBody>
          <a:bodyPr/>
          <a:lstStyle>
            <a:lvl1pPr algn="ctr">
              <a:defRPr>
                <a:solidFill>
                  <a:srgbClr val="091F5A"/>
                </a:solidFill>
                <a:latin typeface="Arial" pitchFamily="-110" charset="0"/>
              </a:defRPr>
            </a:lvl1pPr>
          </a:lstStyle>
          <a:p>
            <a:r>
              <a:rPr lang="en-US" smtClean="0"/>
              <a:t>Click to edit Master title style</a:t>
            </a:r>
            <a:endParaRPr lang="en-US" dirty="0"/>
          </a:p>
        </p:txBody>
      </p:sp>
      <p:sp>
        <p:nvSpPr>
          <p:cNvPr id="1219586" name="Rectangle 2"/>
          <p:cNvSpPr>
            <a:spLocks noGrp="1" noChangeArrowheads="1"/>
          </p:cNvSpPr>
          <p:nvPr>
            <p:ph type="subTitle" idx="1"/>
          </p:nvPr>
        </p:nvSpPr>
        <p:spPr>
          <a:xfrm>
            <a:off x="2048933" y="3402013"/>
            <a:ext cx="8534400" cy="1752600"/>
          </a:xfrm>
        </p:spPr>
        <p:txBody>
          <a:bodyPr/>
          <a:lstStyle>
            <a:lvl1pPr marL="0" indent="0" algn="ctr">
              <a:buFontTx/>
              <a:buNone/>
              <a:defRPr>
                <a:latin typeface="Arial" pitchFamily="-110" charset="0"/>
              </a:defRPr>
            </a:lvl1pPr>
          </a:lstStyle>
          <a:p>
            <a:r>
              <a:rPr lang="en-US" smtClean="0"/>
              <a:t>Click to edit Master subtitle style</a:t>
            </a:r>
            <a:endParaRPr lang="en-US" dirty="0"/>
          </a:p>
        </p:txBody>
      </p:sp>
      <p:sp>
        <p:nvSpPr>
          <p:cNvPr id="8"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pic>
        <p:nvPicPr>
          <p:cNvPr id="9" name="Picture 6" descr="C:\Users\laird\Desktop\2color-blue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6276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015447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1577584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1867"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968320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279804"/>
      </p:ext>
    </p:extLst>
  </p:cSld>
  <p:clrMapOvr>
    <a:masterClrMapping/>
  </p:clrMapOvr>
  <p:transition>
    <p:fade/>
  </p:transition>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90504" y="1"/>
            <a:ext cx="9144000" cy="81464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719264"/>
            <a:ext cx="53848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1"/>
            <a:ext cx="53848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935313931"/>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90501" y="-1"/>
            <a:ext cx="10363200" cy="83958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9432971"/>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62540" y="0"/>
            <a:ext cx="10363200" cy="82296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0" y="41148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130113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998104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8210" y="-16307"/>
            <a:ext cx="10806545" cy="83926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674206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pPr>
            <a:endParaRPr lang="en-US" sz="3200" dirty="0">
              <a:solidFill>
                <a:srgbClr val="081F5B"/>
              </a:solidFill>
              <a:latin typeface="NewsGoth BT" pitchFamily="34"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B6F15528-21DE-4FAA-801E-634DDDAF4B2B}" type="slidenum">
              <a:rPr lang="en-US" sz="3200">
                <a:solidFill>
                  <a:srgbClr val="081F5B"/>
                </a:solidFill>
                <a:latin typeface="NewsGoth BT" pitchFamily="34" charset="0"/>
              </a:rPr>
              <a:pPr fontAlgn="base">
                <a:spcBef>
                  <a:spcPct val="0"/>
                </a:spcBef>
                <a:spcAft>
                  <a:spcPct val="0"/>
                </a:spcAft>
              </a:pPr>
              <a:t>‹#›</a:t>
            </a:fld>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1652871944"/>
      </p:ext>
    </p:extLst>
  </p:cSld>
  <p:clrMapOvr>
    <a:masterClrMapping/>
  </p:clrMapOvr>
  <p:transition>
    <p:fade/>
  </p:transition>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070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1867"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066800"/>
            <a:ext cx="5452533"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58528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681840"/>
      </p:ext>
    </p:extLst>
  </p:cSld>
  <p:clrMapOvr>
    <a:masterClrMapping/>
  </p:clrMapOvr>
  <p:transition>
    <p:fade/>
  </p:transition>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90504" y="1"/>
            <a:ext cx="9144000" cy="81464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719264"/>
            <a:ext cx="53848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1"/>
            <a:ext cx="53848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fontAlgn="base">
              <a:spcBef>
                <a:spcPct val="0"/>
              </a:spcBef>
              <a:spcAft>
                <a:spcPct val="0"/>
              </a:spcAft>
              <a:defRPr/>
            </a:pPr>
            <a:endParaRPr lang="en-US" sz="3200" dirty="0">
              <a:solidFill>
                <a:srgbClr val="081F5B"/>
              </a:solidFill>
              <a:latin typeface="NewsGoth BT" pitchFamily="34" charset="0"/>
            </a:endParaRPr>
          </a:p>
        </p:txBody>
      </p:sp>
    </p:spTree>
    <p:extLst>
      <p:ext uri="{BB962C8B-B14F-4D97-AF65-F5344CB8AC3E}">
        <p14:creationId xmlns:p14="http://schemas.microsoft.com/office/powerpoint/2010/main" val="408489048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90501" y="-1"/>
            <a:ext cx="10363200" cy="83958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1395815"/>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662540" y="0"/>
            <a:ext cx="10363200" cy="82296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0" y="41148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4699462"/>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8210" y="-16307"/>
            <a:ext cx="10806545" cy="83926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565296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41867" y="1066800"/>
            <a:ext cx="1110826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7"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sp>
        <p:nvSpPr>
          <p:cNvPr id="1028" name="Line 10"/>
          <p:cNvSpPr>
            <a:spLocks noChangeShapeType="1"/>
          </p:cNvSpPr>
          <p:nvPr/>
        </p:nvSpPr>
        <p:spPr bwMode="auto">
          <a:xfrm>
            <a:off x="1615017" y="822325"/>
            <a:ext cx="10049933" cy="0"/>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029" name="Rectangle 2"/>
          <p:cNvSpPr>
            <a:spLocks noGrp="1" noChangeArrowheads="1"/>
          </p:cNvSpPr>
          <p:nvPr>
            <p:ph type="title"/>
          </p:nvPr>
        </p:nvSpPr>
        <p:spPr bwMode="auto">
          <a:xfrm>
            <a:off x="1591734" y="1"/>
            <a:ext cx="1003723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31" name="TextBox 6"/>
          <p:cNvSpPr txBox="1">
            <a:spLocks noChangeArrowheads="1"/>
          </p:cNvSpPr>
          <p:nvPr/>
        </p:nvSpPr>
        <p:spPr bwMode="auto">
          <a:xfrm>
            <a:off x="10572752" y="6569076"/>
            <a:ext cx="1441449"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algn="r" eaLnBrk="1" fontAlgn="base" hangingPunct="1">
              <a:lnSpc>
                <a:spcPct val="80000"/>
              </a:lnSpc>
              <a:spcBef>
                <a:spcPct val="20000"/>
              </a:spcBef>
              <a:spcAft>
                <a:spcPct val="0"/>
              </a:spcAft>
              <a:buClr>
                <a:srgbClr val="000000"/>
              </a:buClr>
              <a:buSzPct val="75000"/>
              <a:buFont typeface="Wingdings" charset="2"/>
              <a:buNone/>
              <a:defRPr/>
            </a:pPr>
            <a:fld id="{54FCEC3E-9264-4A21-993C-E402639AC046}" type="slidenum">
              <a:rPr lang="en-US" sz="1400" b="0" smtClean="0">
                <a:solidFill>
                  <a:srgbClr val="000000"/>
                </a:solidFill>
                <a:latin typeface="Arial" panose="020B0604020202020204" pitchFamily="34" charset="0"/>
                <a:cs typeface="Arial" panose="020B0604020202020204" pitchFamily="34" charset="0"/>
              </a:rPr>
              <a:pPr algn="r" eaLnBrk="1" fontAlgn="base" hangingPunct="1">
                <a:lnSpc>
                  <a:spcPct val="80000"/>
                </a:lnSpc>
                <a:spcBef>
                  <a:spcPct val="20000"/>
                </a:spcBef>
                <a:spcAft>
                  <a:spcPct val="0"/>
                </a:spcAft>
                <a:buClr>
                  <a:srgbClr val="000000"/>
                </a:buClr>
                <a:buSzPct val="75000"/>
                <a:buFont typeface="Wingdings" charset="2"/>
                <a:buNone/>
                <a:defRPr/>
              </a:pPr>
              <a:t>‹#›</a:t>
            </a:fld>
            <a:endParaRPr lang="en-US" sz="1400" b="0" dirty="0" smtClean="0">
              <a:solidFill>
                <a:srgbClr val="000000"/>
              </a:solidFill>
              <a:latin typeface="Arial" panose="020B0604020202020204" pitchFamily="34" charset="0"/>
              <a:cs typeface="Arial" panose="020B0604020202020204" pitchFamily="34" charset="0"/>
            </a:endParaRPr>
          </a:p>
        </p:txBody>
      </p:sp>
      <p:pic>
        <p:nvPicPr>
          <p:cNvPr id="2" name="Picture 6" descr="C:\Users\laird\Desktop\2color-blueb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6383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3600" b="1">
          <a:solidFill>
            <a:srgbClr val="FFCC00"/>
          </a:solidFill>
          <a:latin typeface="Arial" panose="020B0604020202020204" pitchFamily="34" charset="0"/>
          <a:ea typeface="ＭＳ Ｐゴシック" pitchFamily="-110" charset="-128"/>
          <a:cs typeface="Arial" panose="020B0604020202020204" pitchFamily="34" charset="0"/>
        </a:defRPr>
      </a:lvl1pPr>
      <a:lvl2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2pPr>
      <a:lvl3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3pPr>
      <a:lvl4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4pPr>
      <a:lvl5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5pPr>
      <a:lvl6pPr marL="457200" algn="l" rtl="0" eaLnBrk="1" fontAlgn="base" hangingPunct="1">
        <a:spcBef>
          <a:spcPct val="0"/>
        </a:spcBef>
        <a:spcAft>
          <a:spcPct val="0"/>
        </a:spcAft>
        <a:defRPr sz="3200">
          <a:solidFill>
            <a:srgbClr val="FFCC00"/>
          </a:solidFill>
          <a:latin typeface="Times" pitchFamily="-110" charset="0"/>
        </a:defRPr>
      </a:lvl6pPr>
      <a:lvl7pPr marL="914400" algn="l" rtl="0" eaLnBrk="1" fontAlgn="base" hangingPunct="1">
        <a:spcBef>
          <a:spcPct val="0"/>
        </a:spcBef>
        <a:spcAft>
          <a:spcPct val="0"/>
        </a:spcAft>
        <a:defRPr sz="3200">
          <a:solidFill>
            <a:srgbClr val="FFCC00"/>
          </a:solidFill>
          <a:latin typeface="Times" pitchFamily="-110" charset="0"/>
        </a:defRPr>
      </a:lvl7pPr>
      <a:lvl8pPr marL="1371600" algn="l" rtl="0" eaLnBrk="1" fontAlgn="base" hangingPunct="1">
        <a:spcBef>
          <a:spcPct val="0"/>
        </a:spcBef>
        <a:spcAft>
          <a:spcPct val="0"/>
        </a:spcAft>
        <a:defRPr sz="3200">
          <a:solidFill>
            <a:srgbClr val="FFCC00"/>
          </a:solidFill>
          <a:latin typeface="Times" pitchFamily="-110" charset="0"/>
        </a:defRPr>
      </a:lvl8pPr>
      <a:lvl9pPr marL="1828800" algn="l" rtl="0" eaLnBrk="1" fontAlgn="base" hangingPunct="1">
        <a:spcBef>
          <a:spcPct val="0"/>
        </a:spcBef>
        <a:spcAft>
          <a:spcPct val="0"/>
        </a:spcAft>
        <a:defRPr sz="3200">
          <a:solidFill>
            <a:srgbClr val="FFCC00"/>
          </a:solidFill>
          <a:latin typeface="Times" pitchFamily="-110" charset="0"/>
        </a:defRPr>
      </a:lvl9pPr>
    </p:titleStyle>
    <p:body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41867" y="1066800"/>
            <a:ext cx="1110826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7"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sp>
        <p:nvSpPr>
          <p:cNvPr id="1028" name="Line 10"/>
          <p:cNvSpPr>
            <a:spLocks noChangeShapeType="1"/>
          </p:cNvSpPr>
          <p:nvPr/>
        </p:nvSpPr>
        <p:spPr bwMode="auto">
          <a:xfrm>
            <a:off x="1615017" y="822325"/>
            <a:ext cx="10049933" cy="0"/>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029" name="Rectangle 2"/>
          <p:cNvSpPr>
            <a:spLocks noGrp="1" noChangeArrowheads="1"/>
          </p:cNvSpPr>
          <p:nvPr>
            <p:ph type="title"/>
          </p:nvPr>
        </p:nvSpPr>
        <p:spPr bwMode="auto">
          <a:xfrm>
            <a:off x="1591734" y="1"/>
            <a:ext cx="1003723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31" name="TextBox 6"/>
          <p:cNvSpPr txBox="1">
            <a:spLocks noChangeArrowheads="1"/>
          </p:cNvSpPr>
          <p:nvPr/>
        </p:nvSpPr>
        <p:spPr bwMode="auto">
          <a:xfrm>
            <a:off x="10572752" y="6569076"/>
            <a:ext cx="1441449"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algn="r" eaLnBrk="1" fontAlgn="base" hangingPunct="1">
              <a:lnSpc>
                <a:spcPct val="80000"/>
              </a:lnSpc>
              <a:spcBef>
                <a:spcPct val="20000"/>
              </a:spcBef>
              <a:spcAft>
                <a:spcPct val="0"/>
              </a:spcAft>
              <a:buClr>
                <a:srgbClr val="000000"/>
              </a:buClr>
              <a:buSzPct val="75000"/>
              <a:buFont typeface="Wingdings" charset="2"/>
              <a:buNone/>
              <a:defRPr/>
            </a:pPr>
            <a:fld id="{54FCEC3E-9264-4A21-993C-E402639AC046}" type="slidenum">
              <a:rPr lang="en-US" sz="1400" b="0" smtClean="0">
                <a:solidFill>
                  <a:srgbClr val="000000"/>
                </a:solidFill>
                <a:latin typeface="Arial" panose="020B0604020202020204" pitchFamily="34" charset="0"/>
                <a:cs typeface="Arial" panose="020B0604020202020204" pitchFamily="34" charset="0"/>
              </a:rPr>
              <a:pPr algn="r" eaLnBrk="1" fontAlgn="base" hangingPunct="1">
                <a:lnSpc>
                  <a:spcPct val="80000"/>
                </a:lnSpc>
                <a:spcBef>
                  <a:spcPct val="20000"/>
                </a:spcBef>
                <a:spcAft>
                  <a:spcPct val="0"/>
                </a:spcAft>
                <a:buClr>
                  <a:srgbClr val="000000"/>
                </a:buClr>
                <a:buSzPct val="75000"/>
                <a:buFont typeface="Wingdings" charset="2"/>
                <a:buNone/>
                <a:defRPr/>
              </a:pPr>
              <a:t>‹#›</a:t>
            </a:fld>
            <a:endParaRPr lang="en-US" sz="1400" b="0" dirty="0" smtClean="0">
              <a:solidFill>
                <a:srgbClr val="000000"/>
              </a:solidFill>
              <a:latin typeface="Arial" panose="020B0604020202020204" pitchFamily="34" charset="0"/>
              <a:cs typeface="Arial" panose="020B0604020202020204" pitchFamily="34" charset="0"/>
            </a:endParaRPr>
          </a:p>
        </p:txBody>
      </p:sp>
      <p:pic>
        <p:nvPicPr>
          <p:cNvPr id="2" name="Picture 6" descr="C:\Users\laird\Desktop\2color-blueb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2234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3600" b="1">
          <a:solidFill>
            <a:srgbClr val="FFCC00"/>
          </a:solidFill>
          <a:latin typeface="Arial" panose="020B0604020202020204" pitchFamily="34" charset="0"/>
          <a:ea typeface="ＭＳ Ｐゴシック" pitchFamily="-110" charset="-128"/>
          <a:cs typeface="Arial" panose="020B0604020202020204" pitchFamily="34" charset="0"/>
        </a:defRPr>
      </a:lvl1pPr>
      <a:lvl2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2pPr>
      <a:lvl3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3pPr>
      <a:lvl4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4pPr>
      <a:lvl5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5pPr>
      <a:lvl6pPr marL="457200" algn="l" rtl="0" eaLnBrk="1" fontAlgn="base" hangingPunct="1">
        <a:spcBef>
          <a:spcPct val="0"/>
        </a:spcBef>
        <a:spcAft>
          <a:spcPct val="0"/>
        </a:spcAft>
        <a:defRPr sz="3200">
          <a:solidFill>
            <a:srgbClr val="FFCC00"/>
          </a:solidFill>
          <a:latin typeface="Times" pitchFamily="-110" charset="0"/>
        </a:defRPr>
      </a:lvl6pPr>
      <a:lvl7pPr marL="914400" algn="l" rtl="0" eaLnBrk="1" fontAlgn="base" hangingPunct="1">
        <a:spcBef>
          <a:spcPct val="0"/>
        </a:spcBef>
        <a:spcAft>
          <a:spcPct val="0"/>
        </a:spcAft>
        <a:defRPr sz="3200">
          <a:solidFill>
            <a:srgbClr val="FFCC00"/>
          </a:solidFill>
          <a:latin typeface="Times" pitchFamily="-110" charset="0"/>
        </a:defRPr>
      </a:lvl7pPr>
      <a:lvl8pPr marL="1371600" algn="l" rtl="0" eaLnBrk="1" fontAlgn="base" hangingPunct="1">
        <a:spcBef>
          <a:spcPct val="0"/>
        </a:spcBef>
        <a:spcAft>
          <a:spcPct val="0"/>
        </a:spcAft>
        <a:defRPr sz="3200">
          <a:solidFill>
            <a:srgbClr val="FFCC00"/>
          </a:solidFill>
          <a:latin typeface="Times" pitchFamily="-110" charset="0"/>
        </a:defRPr>
      </a:lvl8pPr>
      <a:lvl9pPr marL="1828800" algn="l" rtl="0" eaLnBrk="1" fontAlgn="base" hangingPunct="1">
        <a:spcBef>
          <a:spcPct val="0"/>
        </a:spcBef>
        <a:spcAft>
          <a:spcPct val="0"/>
        </a:spcAft>
        <a:defRPr sz="3200">
          <a:solidFill>
            <a:srgbClr val="FFCC00"/>
          </a:solidFill>
          <a:latin typeface="Times" pitchFamily="-110" charset="0"/>
        </a:defRPr>
      </a:lvl9pPr>
    </p:titleStyle>
    <p:body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41867" y="1066800"/>
            <a:ext cx="1110826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7" name="Rectangle 7"/>
          <p:cNvSpPr>
            <a:spLocks noChangeArrowheads="1"/>
          </p:cNvSpPr>
          <p:nvPr/>
        </p:nvSpPr>
        <p:spPr bwMode="auto">
          <a:xfrm>
            <a:off x="0" y="0"/>
            <a:ext cx="12192000" cy="949325"/>
          </a:xfrm>
          <a:prstGeom prst="rect">
            <a:avLst/>
          </a:prstGeom>
          <a:solidFill>
            <a:srgbClr val="091F5A"/>
          </a:solidFill>
          <a:ln w="9525">
            <a:solidFill>
              <a:schemeClr val="tx1"/>
            </a:solidFill>
            <a:miter lim="800000"/>
            <a:headEnd/>
            <a:tailEnd/>
          </a:ln>
        </p:spPr>
        <p:txBody>
          <a:bodyPr wrap="none" anchor="ct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eaLnBrk="1" fontAlgn="base" hangingPunct="1">
              <a:lnSpc>
                <a:spcPct val="80000"/>
              </a:lnSpc>
              <a:spcBef>
                <a:spcPct val="20000"/>
              </a:spcBef>
              <a:spcAft>
                <a:spcPct val="0"/>
              </a:spcAft>
              <a:buClr>
                <a:srgbClr val="000000"/>
              </a:buClr>
              <a:buSzPct val="75000"/>
              <a:buFont typeface="Wingdings" charset="2"/>
              <a:buNone/>
              <a:defRPr/>
            </a:pPr>
            <a:endParaRPr lang="en-US" altLang="en-US" dirty="0" smtClean="0">
              <a:solidFill>
                <a:srgbClr val="000000"/>
              </a:solidFill>
            </a:endParaRPr>
          </a:p>
        </p:txBody>
      </p:sp>
      <p:sp>
        <p:nvSpPr>
          <p:cNvPr id="1028" name="Line 10"/>
          <p:cNvSpPr>
            <a:spLocks noChangeShapeType="1"/>
          </p:cNvSpPr>
          <p:nvPr/>
        </p:nvSpPr>
        <p:spPr bwMode="auto">
          <a:xfrm>
            <a:off x="1615017" y="822325"/>
            <a:ext cx="10049933" cy="0"/>
          </a:xfrm>
          <a:prstGeom prst="line">
            <a:avLst/>
          </a:prstGeom>
          <a:noFill/>
          <a:ln w="38100">
            <a:solidFill>
              <a:srgbClr val="F9CD11"/>
            </a:solidFill>
            <a:miter lim="800000"/>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en-US" sz="3200" dirty="0">
              <a:solidFill>
                <a:srgbClr val="081F5B"/>
              </a:solidFill>
              <a:latin typeface="NewsGoth BT" pitchFamily="34" charset="0"/>
            </a:endParaRPr>
          </a:p>
        </p:txBody>
      </p:sp>
      <p:sp>
        <p:nvSpPr>
          <p:cNvPr id="1029" name="Rectangle 2"/>
          <p:cNvSpPr>
            <a:spLocks noGrp="1" noChangeArrowheads="1"/>
          </p:cNvSpPr>
          <p:nvPr>
            <p:ph type="title"/>
          </p:nvPr>
        </p:nvSpPr>
        <p:spPr bwMode="auto">
          <a:xfrm>
            <a:off x="1591734" y="1"/>
            <a:ext cx="1003723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31" name="TextBox 6"/>
          <p:cNvSpPr txBox="1">
            <a:spLocks noChangeArrowheads="1"/>
          </p:cNvSpPr>
          <p:nvPr/>
        </p:nvSpPr>
        <p:spPr bwMode="auto">
          <a:xfrm>
            <a:off x="10572752" y="6569076"/>
            <a:ext cx="1441449"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tx1"/>
              </a:buClr>
              <a:buSzPct val="75000"/>
              <a:buFont typeface="Wingdings" charset="2"/>
              <a:defRPr sz="1600" b="1">
                <a:solidFill>
                  <a:schemeClr val="tx1"/>
                </a:solidFill>
                <a:latin typeface="Arial" charset="0"/>
                <a:cs typeface="Arial" charset="0"/>
              </a:defRPr>
            </a:lvl9pPr>
          </a:lstStyle>
          <a:p>
            <a:pPr algn="r" eaLnBrk="1" fontAlgn="base" hangingPunct="1">
              <a:lnSpc>
                <a:spcPct val="80000"/>
              </a:lnSpc>
              <a:spcBef>
                <a:spcPct val="20000"/>
              </a:spcBef>
              <a:spcAft>
                <a:spcPct val="0"/>
              </a:spcAft>
              <a:buClr>
                <a:srgbClr val="000000"/>
              </a:buClr>
              <a:buSzPct val="75000"/>
              <a:buFont typeface="Wingdings" charset="2"/>
              <a:buNone/>
              <a:defRPr/>
            </a:pPr>
            <a:fld id="{54FCEC3E-9264-4A21-993C-E402639AC046}" type="slidenum">
              <a:rPr lang="en-US" sz="1400" b="0" smtClean="0">
                <a:solidFill>
                  <a:srgbClr val="000000"/>
                </a:solidFill>
                <a:latin typeface="Arial" panose="020B0604020202020204" pitchFamily="34" charset="0"/>
                <a:cs typeface="Arial" panose="020B0604020202020204" pitchFamily="34" charset="0"/>
              </a:rPr>
              <a:pPr algn="r" eaLnBrk="1" fontAlgn="base" hangingPunct="1">
                <a:lnSpc>
                  <a:spcPct val="80000"/>
                </a:lnSpc>
                <a:spcBef>
                  <a:spcPct val="20000"/>
                </a:spcBef>
                <a:spcAft>
                  <a:spcPct val="0"/>
                </a:spcAft>
                <a:buClr>
                  <a:srgbClr val="000000"/>
                </a:buClr>
                <a:buSzPct val="75000"/>
                <a:buFont typeface="Wingdings" charset="2"/>
                <a:buNone/>
                <a:defRPr/>
              </a:pPr>
              <a:t>‹#›</a:t>
            </a:fld>
            <a:endParaRPr lang="en-US" sz="1400" b="0" dirty="0" smtClean="0">
              <a:solidFill>
                <a:srgbClr val="000000"/>
              </a:solidFill>
              <a:latin typeface="Arial" panose="020B0604020202020204" pitchFamily="34" charset="0"/>
              <a:cs typeface="Arial" panose="020B0604020202020204" pitchFamily="34" charset="0"/>
            </a:endParaRPr>
          </a:p>
        </p:txBody>
      </p:sp>
      <p:pic>
        <p:nvPicPr>
          <p:cNvPr id="2" name="Picture 6" descr="C:\Users\laird\Desktop\2color-blueb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187451"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8532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p:transition>
  <p:timing>
    <p:tnLst>
      <p:par>
        <p:cTn id="1" dur="indefinite" restart="never" nodeType="tmRoot"/>
      </p:par>
    </p:tnLst>
  </p:timing>
  <p:hf hdr="0" ftr="0"/>
  <p:txStyles>
    <p:titleStyle>
      <a:lvl1pPr algn="l" rtl="0" eaLnBrk="1" fontAlgn="base" hangingPunct="1">
        <a:spcBef>
          <a:spcPct val="0"/>
        </a:spcBef>
        <a:spcAft>
          <a:spcPct val="0"/>
        </a:spcAft>
        <a:defRPr sz="3600" b="1">
          <a:solidFill>
            <a:srgbClr val="FFCC00"/>
          </a:solidFill>
          <a:latin typeface="Arial" panose="020B0604020202020204" pitchFamily="34" charset="0"/>
          <a:ea typeface="ＭＳ Ｐゴシック" pitchFamily="-110" charset="-128"/>
          <a:cs typeface="Arial" panose="020B0604020202020204" pitchFamily="34" charset="0"/>
        </a:defRPr>
      </a:lvl1pPr>
      <a:lvl2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2pPr>
      <a:lvl3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3pPr>
      <a:lvl4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4pPr>
      <a:lvl5pPr algn="l" rtl="0" eaLnBrk="1" fontAlgn="base" hangingPunct="1">
        <a:spcBef>
          <a:spcPct val="0"/>
        </a:spcBef>
        <a:spcAft>
          <a:spcPct val="0"/>
        </a:spcAft>
        <a:defRPr sz="3600" b="1">
          <a:solidFill>
            <a:srgbClr val="FFCC00"/>
          </a:solidFill>
          <a:latin typeface="Arial" charset="0"/>
          <a:ea typeface="ＭＳ Ｐゴシック" pitchFamily="-110" charset="-128"/>
          <a:cs typeface="Arial" charset="0"/>
        </a:defRPr>
      </a:lvl5pPr>
      <a:lvl6pPr marL="457200" algn="l" rtl="0" eaLnBrk="1" fontAlgn="base" hangingPunct="1">
        <a:spcBef>
          <a:spcPct val="0"/>
        </a:spcBef>
        <a:spcAft>
          <a:spcPct val="0"/>
        </a:spcAft>
        <a:defRPr sz="3200">
          <a:solidFill>
            <a:srgbClr val="FFCC00"/>
          </a:solidFill>
          <a:latin typeface="Times" pitchFamily="-110" charset="0"/>
        </a:defRPr>
      </a:lvl6pPr>
      <a:lvl7pPr marL="914400" algn="l" rtl="0" eaLnBrk="1" fontAlgn="base" hangingPunct="1">
        <a:spcBef>
          <a:spcPct val="0"/>
        </a:spcBef>
        <a:spcAft>
          <a:spcPct val="0"/>
        </a:spcAft>
        <a:defRPr sz="3200">
          <a:solidFill>
            <a:srgbClr val="FFCC00"/>
          </a:solidFill>
          <a:latin typeface="Times" pitchFamily="-110" charset="0"/>
        </a:defRPr>
      </a:lvl7pPr>
      <a:lvl8pPr marL="1371600" algn="l" rtl="0" eaLnBrk="1" fontAlgn="base" hangingPunct="1">
        <a:spcBef>
          <a:spcPct val="0"/>
        </a:spcBef>
        <a:spcAft>
          <a:spcPct val="0"/>
        </a:spcAft>
        <a:defRPr sz="3200">
          <a:solidFill>
            <a:srgbClr val="FFCC00"/>
          </a:solidFill>
          <a:latin typeface="Times" pitchFamily="-110" charset="0"/>
        </a:defRPr>
      </a:lvl8pPr>
      <a:lvl9pPr marL="1828800" algn="l" rtl="0" eaLnBrk="1" fontAlgn="base" hangingPunct="1">
        <a:spcBef>
          <a:spcPct val="0"/>
        </a:spcBef>
        <a:spcAft>
          <a:spcPct val="0"/>
        </a:spcAft>
        <a:defRPr sz="3200">
          <a:solidFill>
            <a:srgbClr val="FFCC00"/>
          </a:solidFill>
          <a:latin typeface="Times" pitchFamily="-110" charset="0"/>
        </a:defRPr>
      </a:lvl9pPr>
    </p:titleStyle>
    <p:body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589" y="1295400"/>
            <a:ext cx="11758864" cy="1143000"/>
          </a:xfrm>
        </p:spPr>
        <p:txBody>
          <a:bodyPr/>
          <a:lstStyle/>
          <a:p>
            <a:r>
              <a:rPr lang="en-US" dirty="0" smtClean="0"/>
              <a:t>Exploring Transparency Mechanisms for </a:t>
            </a:r>
            <a:br>
              <a:rPr lang="en-US" dirty="0" smtClean="0"/>
            </a:br>
            <a:r>
              <a:rPr lang="en-US" dirty="0" smtClean="0"/>
              <a:t>Identification </a:t>
            </a:r>
            <a:r>
              <a:rPr lang="en-US" smtClean="0"/>
              <a:t>of </a:t>
            </a:r>
            <a:r>
              <a:rPr lang="en-US" smtClean="0"/>
              <a:t>Interaction Failures </a:t>
            </a:r>
            <a:r>
              <a:rPr lang="en-US" smtClean="0"/>
              <a:t>in </a:t>
            </a:r>
            <a:r>
              <a:rPr lang="en-US" smtClean="0"/>
              <a:t>HRI</a:t>
            </a:r>
            <a:endParaRPr lang="en-US" dirty="0"/>
          </a:p>
        </p:txBody>
      </p:sp>
      <p:sp>
        <p:nvSpPr>
          <p:cNvPr id="3" name="Subtitle 2"/>
          <p:cNvSpPr>
            <a:spLocks noGrp="1"/>
          </p:cNvSpPr>
          <p:nvPr>
            <p:ph type="subTitle" idx="1"/>
          </p:nvPr>
        </p:nvSpPr>
        <p:spPr/>
        <p:txBody>
          <a:bodyPr/>
          <a:lstStyle/>
          <a:p>
            <a:r>
              <a:rPr lang="en-US" smtClean="0"/>
              <a:t>Preeti Ramaraj</a:t>
            </a:r>
          </a:p>
          <a:p>
            <a:r>
              <a:rPr lang="en-US" smtClean="0"/>
              <a:t>Soar Workshop ‘19</a:t>
            </a:r>
            <a:endParaRPr lang="en-US" dirty="0" smtClean="0"/>
          </a:p>
          <a:p>
            <a:r>
              <a:rPr lang="en-US" smtClean="0"/>
              <a:t>05/09/19</a:t>
            </a:r>
            <a:endParaRPr lang="en-US" dirty="0"/>
          </a:p>
        </p:txBody>
      </p:sp>
    </p:spTree>
    <p:extLst>
      <p:ext uri="{BB962C8B-B14F-4D97-AF65-F5344CB8AC3E}">
        <p14:creationId xmlns:p14="http://schemas.microsoft.com/office/powerpoint/2010/main" val="128502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Problem 2: Different kinds of failure</a:t>
            </a:r>
            <a:endParaRPr lang="en-US" sz="320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5" name="TextBox 4"/>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6" name="TextBox 5"/>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sp>
        <p:nvSpPr>
          <p:cNvPr id="15" name="Rectangular Callout 14"/>
          <p:cNvSpPr/>
          <p:nvPr/>
        </p:nvSpPr>
        <p:spPr bwMode="auto">
          <a:xfrm>
            <a:off x="1739901" y="2492348"/>
            <a:ext cx="2755899" cy="1069861"/>
          </a:xfrm>
          <a:prstGeom prst="wedgeRectCallout">
            <a:avLst>
              <a:gd name="adj1" fmla="val -24853"/>
              <a:gd name="adj2" fmla="val 93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A goal of tic-tac-toe is set up.</a:t>
            </a:r>
          </a:p>
          <a:p>
            <a:pPr marL="342900" indent="-342900" fontAlgn="base">
              <a:lnSpc>
                <a:spcPct val="80000"/>
              </a:lnSpc>
              <a:spcBef>
                <a:spcPct val="20000"/>
              </a:spcBef>
              <a:spcAft>
                <a:spcPct val="0"/>
              </a:spcAft>
              <a:buClr>
                <a:srgbClr val="000000"/>
              </a:buClr>
              <a:buSzPct val="75000"/>
              <a:buFont typeface="Wingdings" pitchFamily="-110" charset="2"/>
              <a:buNone/>
            </a:pPr>
            <a:endParaRPr lang="en-US" sz="2400">
              <a:solidFill>
                <a:srgbClr val="000000"/>
              </a:solidFill>
              <a:latin typeface="Arial" pitchFamily="-110" charset="0"/>
              <a:ea typeface="Arial" pitchFamily="-110" charset="0"/>
              <a:cs typeface="Arial" pitchFamily="-110" charset="0"/>
            </a:endParaRPr>
          </a:p>
        </p:txBody>
      </p:sp>
      <p:sp>
        <p:nvSpPr>
          <p:cNvPr id="16" name="Rectangular Callout 15"/>
          <p:cNvSpPr/>
          <p:nvPr/>
        </p:nvSpPr>
        <p:spPr bwMode="auto">
          <a:xfrm>
            <a:off x="8217731" y="2689960"/>
            <a:ext cx="2755899" cy="758852"/>
          </a:xfrm>
          <a:prstGeom prst="wedgeRectCallout">
            <a:avLst>
              <a:gd name="adj1" fmla="val 17245"/>
              <a:gd name="adj2" fmla="val 14098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I don’t see the goal.</a:t>
            </a:r>
            <a:endParaRPr lang="en-US" sz="2400">
              <a:solidFill>
                <a:srgbClr val="000000"/>
              </a:solidFill>
              <a:latin typeface="Arial" pitchFamily="-110" charset="0"/>
              <a:ea typeface="Arial" pitchFamily="-110" charset="0"/>
              <a:cs typeface="Arial" pitchFamily="-110" charset="0"/>
            </a:endParaRPr>
          </a:p>
        </p:txBody>
      </p:sp>
      <p:sp>
        <p:nvSpPr>
          <p:cNvPr id="9" name="Cloud Callout 8"/>
          <p:cNvSpPr/>
          <p:nvPr/>
        </p:nvSpPr>
        <p:spPr bwMode="auto">
          <a:xfrm>
            <a:off x="8335926" y="1105786"/>
            <a:ext cx="3293041" cy="2296365"/>
          </a:xfrm>
          <a:prstGeom prst="cloudCallout">
            <a:avLst>
              <a:gd name="adj1" fmla="val 642"/>
              <a:gd name="adj2" fmla="val 6933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r>
              <a:rPr lang="en-US" sz="2000">
                <a:solidFill>
                  <a:srgbClr val="000000"/>
                </a:solidFill>
                <a:latin typeface="Arial" pitchFamily="-110" charset="0"/>
                <a:ea typeface="Arial" pitchFamily="-110" charset="0"/>
                <a:cs typeface="Arial" pitchFamily="-110" charset="0"/>
              </a:rPr>
              <a:t>red = my-piece</a:t>
            </a:r>
          </a:p>
          <a:p>
            <a:pPr marL="342900" indent="-342900" fontAlgn="base">
              <a:lnSpc>
                <a:spcPct val="80000"/>
              </a:lnSpc>
              <a:spcBef>
                <a:spcPct val="20000"/>
              </a:spcBef>
              <a:spcAft>
                <a:spcPct val="0"/>
              </a:spcAft>
              <a:buClr>
                <a:srgbClr val="000000"/>
              </a:buClr>
              <a:buSzPct val="75000"/>
            </a:pPr>
            <a:r>
              <a:rPr lang="en-US" sz="2000">
                <a:solidFill>
                  <a:srgbClr val="000000"/>
                </a:solidFill>
                <a:latin typeface="Arial" pitchFamily="-110" charset="0"/>
                <a:ea typeface="Arial" pitchFamily="-110" charset="0"/>
                <a:cs typeface="Arial" pitchFamily="-110" charset="0"/>
              </a:rPr>
              <a:t>The goal is that  three locations in a line are </a:t>
            </a:r>
            <a:r>
              <a:rPr lang="en-US" sz="2000" u="sng">
                <a:solidFill>
                  <a:srgbClr val="000000"/>
                </a:solidFill>
                <a:latin typeface="Arial" pitchFamily="-110" charset="0"/>
                <a:ea typeface="Arial" pitchFamily="-110" charset="0"/>
                <a:cs typeface="Arial" pitchFamily="-110" charset="0"/>
              </a:rPr>
              <a:t>captured</a:t>
            </a:r>
            <a:r>
              <a:rPr lang="en-US" sz="2000">
                <a:solidFill>
                  <a:srgbClr val="000000"/>
                </a:solidFill>
                <a:latin typeface="Arial" pitchFamily="-110" charset="0"/>
                <a:ea typeface="Arial" pitchFamily="-110" charset="0"/>
                <a:cs typeface="Arial" pitchFamily="-110" charset="0"/>
              </a:rPr>
              <a:t>.</a:t>
            </a:r>
          </a:p>
        </p:txBody>
      </p:sp>
      <p:pic>
        <p:nvPicPr>
          <p:cNvPr id="17" name="Picture 16"/>
          <p:cNvPicPr>
            <a:picLocks noChangeAspect="1"/>
          </p:cNvPicPr>
          <p:nvPr/>
        </p:nvPicPr>
        <p:blipFill>
          <a:blip r:embed="rId5"/>
          <a:stretch>
            <a:fillRect/>
          </a:stretch>
        </p:blipFill>
        <p:spPr>
          <a:xfrm>
            <a:off x="4617034" y="3430723"/>
            <a:ext cx="3479463" cy="255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170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questions</a:t>
            </a:r>
            <a:endParaRPr lang="en-US"/>
          </a:p>
        </p:txBody>
      </p:sp>
      <p:sp>
        <p:nvSpPr>
          <p:cNvPr id="3" name="Content Placeholder 2"/>
          <p:cNvSpPr>
            <a:spLocks noGrp="1"/>
          </p:cNvSpPr>
          <p:nvPr>
            <p:ph idx="1"/>
          </p:nvPr>
        </p:nvSpPr>
        <p:spPr>
          <a:xfrm>
            <a:off x="1591734" y="1066800"/>
            <a:ext cx="10058400" cy="5435600"/>
          </a:xfrm>
        </p:spPr>
        <p:txBody>
          <a:bodyPr/>
          <a:lstStyle/>
          <a:p>
            <a:pPr marL="514350" indent="-514350">
              <a:buFont typeface="+mj-lt"/>
              <a:buAutoNum type="arabicPeriod"/>
            </a:pPr>
            <a:r>
              <a:rPr lang="en-US" smtClean="0"/>
              <a:t>How can transparency mechanisms help a user identify the reason for an interaction failure?</a:t>
            </a:r>
          </a:p>
          <a:p>
            <a:pPr marL="514350" indent="-514350">
              <a:buFont typeface="+mj-lt"/>
              <a:buAutoNum type="arabicPeriod"/>
            </a:pPr>
            <a:r>
              <a:rPr lang="en-US"/>
              <a:t>How do transparency mechanisms </a:t>
            </a:r>
            <a:r>
              <a:rPr lang="en-US" smtClean="0"/>
              <a:t>expose different </a:t>
            </a:r>
            <a:r>
              <a:rPr lang="en-US"/>
              <a:t>kinds of failure to the user?</a:t>
            </a:r>
          </a:p>
          <a:p>
            <a:pPr marL="0" indent="0">
              <a:buNone/>
            </a:pPr>
            <a:endParaRPr lang="en-US"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5" name="TextBox 4"/>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6" name="TextBox 5"/>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cxnSp>
        <p:nvCxnSpPr>
          <p:cNvPr id="8" name="Curved Connector 7"/>
          <p:cNvCxnSpPr/>
          <p:nvPr/>
        </p:nvCxnSpPr>
        <p:spPr bwMode="auto">
          <a:xfrm rot="5400000" flipH="1" flipV="1">
            <a:off x="6350417" y="423180"/>
            <a:ext cx="12700" cy="7033429"/>
          </a:xfrm>
          <a:prstGeom prst="curvedConnector3">
            <a:avLst>
              <a:gd name="adj1" fmla="val 393854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2294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Related work – Transparency mechanisms</a:t>
            </a:r>
            <a:endParaRPr lang="en-US"/>
          </a:p>
        </p:txBody>
      </p:sp>
      <p:sp>
        <p:nvSpPr>
          <p:cNvPr id="4" name="Content Placeholder 3"/>
          <p:cNvSpPr txBox="1">
            <a:spLocks/>
          </p:cNvSpPr>
          <p:nvPr/>
        </p:nvSpPr>
        <p:spPr>
          <a:xfrm>
            <a:off x="1591734" y="1263358"/>
            <a:ext cx="7091890" cy="3425825"/>
          </a:xfrm>
          <a:prstGeom prst="rect">
            <a:avLst/>
          </a:prstGeom>
        </p:spPr>
        <p:txBody>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pPr marL="511175" lvl="1">
              <a:buFont typeface="Arial" panose="020B0604020202020204" pitchFamily="34" charset="0"/>
              <a:buChar char="•"/>
            </a:pPr>
            <a:r>
              <a:rPr lang="en-US" kern="0" smtClean="0"/>
              <a:t>Language</a:t>
            </a:r>
          </a:p>
          <a:p>
            <a:pPr marL="511175" lvl="1">
              <a:buFont typeface="Arial" panose="020B0604020202020204" pitchFamily="34" charset="0"/>
              <a:buChar char="•"/>
            </a:pPr>
            <a:r>
              <a:rPr lang="en-US" kern="0" smtClean="0"/>
              <a:t>Gestures</a:t>
            </a:r>
          </a:p>
          <a:p>
            <a:pPr marL="511175" lvl="1">
              <a:buFont typeface="Arial" panose="020B0604020202020204" pitchFamily="34" charset="0"/>
              <a:buChar char="•"/>
            </a:pPr>
            <a:r>
              <a:rPr lang="en-US" kern="0" smtClean="0"/>
              <a:t>Gaze</a:t>
            </a:r>
          </a:p>
          <a:p>
            <a:pPr marL="511175" lvl="1">
              <a:buFont typeface="Arial" panose="020B0604020202020204" pitchFamily="34" charset="0"/>
              <a:buChar char="•"/>
            </a:pPr>
            <a:r>
              <a:rPr lang="en-US" kern="0" smtClean="0"/>
              <a:t>Visualization Mechanisms</a:t>
            </a:r>
            <a:endParaRPr lang="en-US" kern="0" dirty="0"/>
          </a:p>
        </p:txBody>
      </p:sp>
    </p:spTree>
    <p:extLst>
      <p:ext uri="{BB962C8B-B14F-4D97-AF65-F5344CB8AC3E}">
        <p14:creationId xmlns:p14="http://schemas.microsoft.com/office/powerpoint/2010/main" val="3129803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Related work – Classifying interaction failures</a:t>
            </a:r>
            <a:endParaRPr lang="en-US" sz="3200"/>
          </a:p>
        </p:txBody>
      </p:sp>
      <p:sp>
        <p:nvSpPr>
          <p:cNvPr id="3" name="Content Placeholder 2"/>
          <p:cNvSpPr>
            <a:spLocks noGrp="1"/>
          </p:cNvSpPr>
          <p:nvPr>
            <p:ph idx="1"/>
          </p:nvPr>
        </p:nvSpPr>
        <p:spPr>
          <a:xfrm>
            <a:off x="1591734" y="1066800"/>
            <a:ext cx="10058400" cy="5435600"/>
          </a:xfrm>
        </p:spPr>
        <p:txBody>
          <a:bodyPr/>
          <a:lstStyle/>
          <a:p>
            <a:r>
              <a:rPr lang="en-US" smtClean="0"/>
              <a:t>Hirst et al. (1994)</a:t>
            </a:r>
          </a:p>
          <a:p>
            <a:pPr lvl="1"/>
            <a:r>
              <a:rPr lang="en-US" smtClean="0"/>
              <a:t>Misunderstanding and non-understanding</a:t>
            </a:r>
          </a:p>
          <a:p>
            <a:r>
              <a:rPr lang="en-US" smtClean="0"/>
              <a:t>Marge and Rudnicky (2017)</a:t>
            </a:r>
          </a:p>
          <a:p>
            <a:pPr lvl="1"/>
            <a:r>
              <a:rPr lang="en-US" smtClean="0"/>
              <a:t>Ambiguity </a:t>
            </a:r>
          </a:p>
        </p:txBody>
      </p:sp>
    </p:spTree>
    <p:extLst>
      <p:ext uri="{BB962C8B-B14F-4D97-AF65-F5344CB8AC3E}">
        <p14:creationId xmlns:p14="http://schemas.microsoft.com/office/powerpoint/2010/main" val="177252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130550"/>
            <a:ext cx="12192000" cy="596900"/>
          </a:xfrm>
        </p:spPr>
        <p:txBody>
          <a:bodyPr/>
          <a:lstStyle/>
          <a:p>
            <a:pPr marL="457200" lvl="1" indent="0" algn="ctr">
              <a:buNone/>
            </a:pPr>
            <a:r>
              <a:rPr lang="en-US" sz="3200" smtClean="0"/>
              <a:t>How do humans interpret human-robot interaction failures?</a:t>
            </a:r>
          </a:p>
          <a:p>
            <a:pPr lvl="1"/>
            <a:endParaRPr lang="en-US" sz="3200"/>
          </a:p>
        </p:txBody>
      </p:sp>
      <p:sp>
        <p:nvSpPr>
          <p:cNvPr id="4" name="Title 3"/>
          <p:cNvSpPr>
            <a:spLocks noGrp="1"/>
          </p:cNvSpPr>
          <p:nvPr>
            <p:ph type="title"/>
          </p:nvPr>
        </p:nvSpPr>
        <p:spPr/>
        <p:txBody>
          <a:bodyPr/>
          <a:lstStyle/>
          <a:p>
            <a:r>
              <a:rPr lang="en-US" smtClean="0"/>
              <a:t>My work</a:t>
            </a:r>
            <a:endParaRPr lang="en-US"/>
          </a:p>
        </p:txBody>
      </p:sp>
    </p:spTree>
    <p:extLst>
      <p:ext uri="{BB962C8B-B14F-4D97-AF65-F5344CB8AC3E}">
        <p14:creationId xmlns:p14="http://schemas.microsoft.com/office/powerpoint/2010/main" val="3621484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t>Transparency </a:t>
            </a:r>
            <a:r>
              <a:rPr lang="en-US" smtClean="0"/>
              <a:t>mechanisms</a:t>
            </a:r>
            <a:endParaRPr lang="en-US"/>
          </a:p>
          <a:p>
            <a:r>
              <a:rPr lang="en-US"/>
              <a:t>Taxonomy of interaction failures</a:t>
            </a:r>
          </a:p>
          <a:p>
            <a:r>
              <a:rPr lang="en-US" smtClean="0"/>
              <a:t>User study</a:t>
            </a:r>
          </a:p>
          <a:p>
            <a:r>
              <a:rPr lang="en-US" smtClean="0"/>
              <a:t>Results</a:t>
            </a:r>
          </a:p>
          <a:p>
            <a:r>
              <a:rPr lang="en-US" smtClean="0"/>
              <a:t>Discussion</a:t>
            </a:r>
          </a:p>
        </p:txBody>
      </p:sp>
    </p:spTree>
    <p:extLst>
      <p:ext uri="{BB962C8B-B14F-4D97-AF65-F5344CB8AC3E}">
        <p14:creationId xmlns:p14="http://schemas.microsoft.com/office/powerpoint/2010/main" val="1919240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t>Transparency </a:t>
            </a:r>
            <a:r>
              <a:rPr lang="en-US" smtClean="0"/>
              <a:t>mechanisms</a:t>
            </a:r>
            <a:endParaRPr lang="en-US"/>
          </a:p>
          <a:p>
            <a:r>
              <a:rPr lang="en-US">
                <a:solidFill>
                  <a:srgbClr val="091F5A">
                    <a:alpha val="25000"/>
                  </a:srgbClr>
                </a:solidFill>
              </a:rPr>
              <a:t>Taxonomy of interaction failures</a:t>
            </a:r>
          </a:p>
          <a:p>
            <a:r>
              <a:rPr lang="en-US" smtClean="0">
                <a:solidFill>
                  <a:srgbClr val="091F5A">
                    <a:alpha val="25000"/>
                  </a:srgbClr>
                </a:solidFill>
              </a:rPr>
              <a:t>User study</a:t>
            </a:r>
          </a:p>
          <a:p>
            <a:r>
              <a:rPr lang="en-US" smtClean="0">
                <a:solidFill>
                  <a:srgbClr val="091F5A">
                    <a:alpha val="25000"/>
                  </a:srgbClr>
                </a:solidFill>
              </a:rPr>
              <a:t>Results</a:t>
            </a:r>
          </a:p>
          <a:p>
            <a:r>
              <a:rPr lang="en-US" smtClean="0">
                <a:solidFill>
                  <a:srgbClr val="091F5A">
                    <a:alpha val="25000"/>
                  </a:srgbClr>
                </a:solidFill>
              </a:rPr>
              <a:t>Discussion</a:t>
            </a:r>
          </a:p>
        </p:txBody>
      </p:sp>
    </p:spTree>
    <p:extLst>
      <p:ext uri="{BB962C8B-B14F-4D97-AF65-F5344CB8AC3E}">
        <p14:creationId xmlns:p14="http://schemas.microsoft.com/office/powerpoint/2010/main" val="2496703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Implemented transparency mechanisms</a:t>
            </a:r>
            <a:endParaRPr lang="en-US"/>
          </a:p>
        </p:txBody>
      </p:sp>
      <p:sp>
        <p:nvSpPr>
          <p:cNvPr id="3" name="Content Placeholder 2"/>
          <p:cNvSpPr>
            <a:spLocks noGrp="1"/>
          </p:cNvSpPr>
          <p:nvPr>
            <p:ph idx="1"/>
          </p:nvPr>
        </p:nvSpPr>
        <p:spPr>
          <a:xfrm>
            <a:off x="1591734" y="1066800"/>
            <a:ext cx="10058400" cy="5435600"/>
          </a:xfrm>
        </p:spPr>
        <p:txBody>
          <a:bodyPr/>
          <a:lstStyle/>
          <a:p>
            <a:pPr marL="971550" lvl="1" indent="-514350">
              <a:buFont typeface="+mj-lt"/>
              <a:buAutoNum type="arabicPeriod"/>
            </a:pPr>
            <a:r>
              <a:rPr lang="en-US" smtClean="0"/>
              <a:t>Q-A </a:t>
            </a:r>
            <a:r>
              <a:rPr lang="en-US" smtClean="0"/>
              <a:t>mechanisms</a:t>
            </a:r>
          </a:p>
          <a:p>
            <a:pPr marL="971550" lvl="1" indent="-514350">
              <a:buFont typeface="+mj-lt"/>
              <a:buAutoNum type="arabicPeriod"/>
            </a:pPr>
            <a:r>
              <a:rPr lang="en-US" smtClean="0"/>
              <a:t>Screen-based </a:t>
            </a:r>
            <a:r>
              <a:rPr lang="en-US" smtClean="0"/>
              <a:t>mechanisms</a:t>
            </a:r>
          </a:p>
          <a:p>
            <a:endParaRPr lang="en-US"/>
          </a:p>
          <a:p>
            <a:pPr marL="457200" lvl="1" indent="0">
              <a:buNone/>
            </a:pPr>
            <a:endParaRPr lang="en-US"/>
          </a:p>
        </p:txBody>
      </p:sp>
    </p:spTree>
    <p:extLst>
      <p:ext uri="{BB962C8B-B14F-4D97-AF65-F5344CB8AC3E}">
        <p14:creationId xmlns:p14="http://schemas.microsoft.com/office/powerpoint/2010/main" val="1665593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504" y="1"/>
            <a:ext cx="10007938" cy="721894"/>
          </a:xfrm>
        </p:spPr>
        <p:txBody>
          <a:bodyPr/>
          <a:lstStyle/>
          <a:p>
            <a:r>
              <a:rPr lang="en-US" smtClean="0"/>
              <a:t>TM1: Q-A mechanisms</a:t>
            </a:r>
            <a:endParaRPr lang="en-US"/>
          </a:p>
        </p:txBody>
      </p:sp>
      <p:sp>
        <p:nvSpPr>
          <p:cNvPr id="4" name="Text Placeholder 3"/>
          <p:cNvSpPr>
            <a:spLocks noGrp="1"/>
          </p:cNvSpPr>
          <p:nvPr>
            <p:ph type="body" sz="half" idx="1"/>
          </p:nvPr>
        </p:nvSpPr>
        <p:spPr>
          <a:xfrm>
            <a:off x="1590504" y="1719263"/>
            <a:ext cx="5026864" cy="4411662"/>
          </a:xfrm>
        </p:spPr>
        <p:txBody>
          <a:bodyPr/>
          <a:lstStyle/>
          <a:p>
            <a:pPr marL="514350" indent="-514350">
              <a:buFont typeface="+mj-lt"/>
              <a:buAutoNum type="arabicPeriod"/>
            </a:pPr>
            <a:r>
              <a:rPr lang="en-US" smtClean="0"/>
              <a:t>Perception</a:t>
            </a:r>
          </a:p>
          <a:p>
            <a:r>
              <a:rPr lang="en-US" i="1" smtClean="0"/>
              <a:t>What do you see?</a:t>
            </a:r>
          </a:p>
          <a:p>
            <a:r>
              <a:rPr lang="en-US" i="1" smtClean="0"/>
              <a:t>Describe the green block.</a:t>
            </a:r>
          </a:p>
          <a:p>
            <a:r>
              <a:rPr lang="en-US" i="1" smtClean="0"/>
              <a:t>What is below/on the blue location?</a:t>
            </a:r>
          </a:p>
        </p:txBody>
      </p:sp>
      <p:sp>
        <p:nvSpPr>
          <p:cNvPr id="5" name="Content Placeholder 4"/>
          <p:cNvSpPr>
            <a:spLocks noGrp="1"/>
          </p:cNvSpPr>
          <p:nvPr>
            <p:ph sz="quarter" idx="2"/>
          </p:nvPr>
        </p:nvSpPr>
        <p:spPr>
          <a:xfrm>
            <a:off x="6617368" y="1719264"/>
            <a:ext cx="4981074" cy="4411661"/>
          </a:xfrm>
        </p:spPr>
        <p:txBody>
          <a:bodyPr/>
          <a:lstStyle/>
          <a:p>
            <a:pPr marL="514350" indent="-514350">
              <a:buFont typeface="+mj-lt"/>
              <a:buAutoNum type="arabicPeriod" startAt="2"/>
            </a:pPr>
            <a:r>
              <a:rPr lang="en-US" smtClean="0"/>
              <a:t>Long Term Knowledge</a:t>
            </a:r>
          </a:p>
          <a:p>
            <a:r>
              <a:rPr lang="en-US" i="1" smtClean="0"/>
              <a:t>What is the goal of Tower-of-Hanoi?</a:t>
            </a:r>
          </a:p>
          <a:p>
            <a:r>
              <a:rPr lang="en-US" i="1" smtClean="0"/>
              <a:t>What is ‘clear’?</a:t>
            </a:r>
          </a:p>
          <a:p>
            <a:r>
              <a:rPr lang="en-US" i="1" smtClean="0"/>
              <a:t> What is the action of Tower-of-Hanoi?</a:t>
            </a:r>
            <a:endParaRPr lang="en-US" i="1"/>
          </a:p>
        </p:txBody>
      </p:sp>
      <p:sp>
        <p:nvSpPr>
          <p:cNvPr id="6" name="Rectangle 5"/>
          <p:cNvSpPr/>
          <p:nvPr/>
        </p:nvSpPr>
        <p:spPr>
          <a:xfrm>
            <a:off x="4343401" y="5869866"/>
            <a:ext cx="891133" cy="4011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0000"/>
              </a:solidFill>
            </a:endParaRPr>
          </a:p>
        </p:txBody>
      </p:sp>
      <p:sp>
        <p:nvSpPr>
          <p:cNvPr id="7" name="Rectangle 6"/>
          <p:cNvSpPr/>
          <p:nvPr/>
        </p:nvSpPr>
        <p:spPr>
          <a:xfrm>
            <a:off x="4453079" y="5487863"/>
            <a:ext cx="671777" cy="3820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8" name="Rectangle 7"/>
          <p:cNvSpPr/>
          <p:nvPr/>
        </p:nvSpPr>
        <p:spPr>
          <a:xfrm>
            <a:off x="7335164" y="5882996"/>
            <a:ext cx="448378" cy="3820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9" name="Rectangle 8"/>
          <p:cNvSpPr/>
          <p:nvPr/>
        </p:nvSpPr>
        <p:spPr>
          <a:xfrm>
            <a:off x="6916954" y="6264998"/>
            <a:ext cx="1284799" cy="50934"/>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10" name="Rectangle 9"/>
          <p:cNvSpPr/>
          <p:nvPr/>
        </p:nvSpPr>
        <p:spPr>
          <a:xfrm>
            <a:off x="4191000" y="6266875"/>
            <a:ext cx="1284799" cy="509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1" name="Rectangle 10"/>
          <p:cNvSpPr/>
          <p:nvPr/>
        </p:nvSpPr>
        <p:spPr>
          <a:xfrm>
            <a:off x="5572746" y="6270967"/>
            <a:ext cx="1284799" cy="5093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201" y="5005137"/>
            <a:ext cx="1203533" cy="1419207"/>
          </a:xfrm>
          <a:prstGeom prst="rect">
            <a:avLst/>
          </a:prstGeom>
        </p:spPr>
      </p:pic>
    </p:spTree>
    <p:extLst>
      <p:ext uri="{BB962C8B-B14F-4D97-AF65-F5344CB8AC3E}">
        <p14:creationId xmlns:p14="http://schemas.microsoft.com/office/powerpoint/2010/main" val="2141195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TM1: Q-A </a:t>
            </a:r>
            <a:r>
              <a:rPr lang="en-US" smtClean="0"/>
              <a:t>mechanisms</a:t>
            </a:r>
            <a:endParaRPr lang="en-US"/>
          </a:p>
        </p:txBody>
      </p:sp>
      <p:sp>
        <p:nvSpPr>
          <p:cNvPr id="8" name="Content Placeholder 7"/>
          <p:cNvSpPr>
            <a:spLocks noGrp="1"/>
          </p:cNvSpPr>
          <p:nvPr>
            <p:ph idx="1"/>
          </p:nvPr>
        </p:nvSpPr>
        <p:spPr>
          <a:xfrm>
            <a:off x="1591734" y="1066800"/>
            <a:ext cx="10058400" cy="512969"/>
          </a:xfrm>
        </p:spPr>
        <p:txBody>
          <a:bodyPr/>
          <a:lstStyle/>
          <a:p>
            <a:pPr marL="514350" indent="-514350">
              <a:buFont typeface="+mj-lt"/>
              <a:buAutoNum type="arabicPeriod" startAt="3"/>
            </a:pPr>
            <a:r>
              <a:rPr lang="en-US" smtClean="0"/>
              <a:t>Instantiation of knowledge in its environment</a:t>
            </a:r>
          </a:p>
          <a:p>
            <a:pPr marL="0" indent="0">
              <a:buNone/>
            </a:pPr>
            <a:r>
              <a:rPr lang="en-US" smtClean="0"/>
              <a:t>User: Do you see the goal of Tower-of-Hanoi?</a:t>
            </a:r>
          </a:p>
          <a:p>
            <a:pPr marL="0" indent="0">
              <a:buNone/>
            </a:pPr>
            <a:endParaRPr lang="en-US"/>
          </a:p>
        </p:txBody>
      </p:sp>
      <p:sp>
        <p:nvSpPr>
          <p:cNvPr id="9" name="Rectangle 8"/>
          <p:cNvSpPr/>
          <p:nvPr/>
        </p:nvSpPr>
        <p:spPr>
          <a:xfrm>
            <a:off x="4627153" y="5754807"/>
            <a:ext cx="970909" cy="240885"/>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0" name="Rectangle 9"/>
          <p:cNvSpPr/>
          <p:nvPr/>
        </p:nvSpPr>
        <p:spPr>
          <a:xfrm>
            <a:off x="1804879" y="5995109"/>
            <a:ext cx="1207254" cy="5009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1" name="TextBox 10"/>
          <p:cNvSpPr txBox="1"/>
          <p:nvPr/>
        </p:nvSpPr>
        <p:spPr>
          <a:xfrm>
            <a:off x="1634423" y="6053139"/>
            <a:ext cx="1489711" cy="369332"/>
          </a:xfrm>
          <a:prstGeom prst="rect">
            <a:avLst/>
          </a:prstGeom>
          <a:noFill/>
        </p:spPr>
        <p:txBody>
          <a:bodyPr wrap="square" rtlCol="0">
            <a:spAutoFit/>
          </a:bodyPr>
          <a:lstStyle/>
          <a:p>
            <a:pPr fontAlgn="base">
              <a:spcBef>
                <a:spcPct val="0"/>
              </a:spcBef>
              <a:spcAft>
                <a:spcPct val="0"/>
              </a:spcAft>
            </a:pPr>
            <a:r>
              <a:rPr lang="en-US" b="1" dirty="0">
                <a:solidFill>
                  <a:srgbClr val="081F5B"/>
                </a:solidFill>
                <a:latin typeface="NewsGoth BT" pitchFamily="34" charset="0"/>
              </a:rPr>
              <a:t>Location 1</a:t>
            </a:r>
          </a:p>
        </p:txBody>
      </p:sp>
      <p:sp>
        <p:nvSpPr>
          <p:cNvPr id="12" name="TextBox 11"/>
          <p:cNvSpPr txBox="1"/>
          <p:nvPr/>
        </p:nvSpPr>
        <p:spPr>
          <a:xfrm>
            <a:off x="3185289" y="6053139"/>
            <a:ext cx="1338828" cy="369332"/>
          </a:xfrm>
          <a:prstGeom prst="rect">
            <a:avLst/>
          </a:prstGeom>
          <a:noFill/>
        </p:spPr>
        <p:txBody>
          <a:bodyPr wrap="none" rtlCol="0">
            <a:spAutoFit/>
          </a:bodyPr>
          <a:lstStyle/>
          <a:p>
            <a:pPr fontAlgn="base">
              <a:spcBef>
                <a:spcPct val="0"/>
              </a:spcBef>
              <a:spcAft>
                <a:spcPct val="0"/>
              </a:spcAft>
            </a:pPr>
            <a:r>
              <a:rPr lang="en-US" b="1" dirty="0">
                <a:solidFill>
                  <a:srgbClr val="081F5B"/>
                </a:solidFill>
                <a:latin typeface="NewsGoth BT" pitchFamily="34" charset="0"/>
              </a:rPr>
              <a:t>Location 2</a:t>
            </a:r>
          </a:p>
        </p:txBody>
      </p:sp>
      <p:sp>
        <p:nvSpPr>
          <p:cNvPr id="13" name="TextBox 12"/>
          <p:cNvSpPr txBox="1"/>
          <p:nvPr/>
        </p:nvSpPr>
        <p:spPr>
          <a:xfrm>
            <a:off x="4573839" y="6053139"/>
            <a:ext cx="1338828" cy="369332"/>
          </a:xfrm>
          <a:prstGeom prst="rect">
            <a:avLst/>
          </a:prstGeom>
          <a:noFill/>
        </p:spPr>
        <p:txBody>
          <a:bodyPr wrap="none" rtlCol="0">
            <a:spAutoFit/>
          </a:bodyPr>
          <a:lstStyle/>
          <a:p>
            <a:pPr fontAlgn="base">
              <a:spcBef>
                <a:spcPct val="0"/>
              </a:spcBef>
              <a:spcAft>
                <a:spcPct val="0"/>
              </a:spcAft>
            </a:pPr>
            <a:r>
              <a:rPr lang="en-US" b="1" dirty="0">
                <a:solidFill>
                  <a:srgbClr val="081F5B"/>
                </a:solidFill>
                <a:latin typeface="NewsGoth BT" pitchFamily="34" charset="0"/>
              </a:rPr>
              <a:t>Location 3</a:t>
            </a:r>
          </a:p>
        </p:txBody>
      </p:sp>
      <p:sp>
        <p:nvSpPr>
          <p:cNvPr id="14" name="Rectangle 13"/>
          <p:cNvSpPr/>
          <p:nvPr/>
        </p:nvSpPr>
        <p:spPr>
          <a:xfrm>
            <a:off x="3164533" y="5993388"/>
            <a:ext cx="1207254" cy="5009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5" name="Rectangle 14"/>
          <p:cNvSpPr/>
          <p:nvPr/>
        </p:nvSpPr>
        <p:spPr>
          <a:xfrm>
            <a:off x="4508983" y="5989224"/>
            <a:ext cx="1207254" cy="50095"/>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6" name="Rectangle 15"/>
          <p:cNvSpPr/>
          <p:nvPr/>
        </p:nvSpPr>
        <p:spPr>
          <a:xfrm>
            <a:off x="4772144" y="5505918"/>
            <a:ext cx="680930" cy="221690"/>
          </a:xfrm>
          <a:prstGeom prst="rect">
            <a:avLst/>
          </a:prstGeom>
          <a:solidFill>
            <a:srgbClr val="92D05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7" name="Rectangle 16"/>
          <p:cNvSpPr/>
          <p:nvPr/>
        </p:nvSpPr>
        <p:spPr>
          <a:xfrm>
            <a:off x="4925815" y="5291513"/>
            <a:ext cx="373589" cy="195630"/>
          </a:xfrm>
          <a:prstGeom prst="rect">
            <a:avLst/>
          </a:prstGeom>
          <a:solidFill>
            <a:schemeClr val="accent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18" name="Rectangle 17">
            <a:extLst>
              <a:ext uri="{FF2B5EF4-FFF2-40B4-BE49-F238E27FC236}">
                <a16:creationId xmlns="" xmlns:a16="http://schemas.microsoft.com/office/drawing/2014/main" id="{E6A028A7-1F7D-47AB-9A48-597F0A18A0E3}"/>
              </a:ext>
            </a:extLst>
          </p:cNvPr>
          <p:cNvSpPr/>
          <p:nvPr/>
        </p:nvSpPr>
        <p:spPr>
          <a:xfrm>
            <a:off x="5300893" y="5367018"/>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5</a:t>
            </a:r>
          </a:p>
        </p:txBody>
      </p:sp>
      <p:sp>
        <p:nvSpPr>
          <p:cNvPr id="19" name="Rectangle 18">
            <a:extLst>
              <a:ext uri="{FF2B5EF4-FFF2-40B4-BE49-F238E27FC236}">
                <a16:creationId xmlns="" xmlns:a16="http://schemas.microsoft.com/office/drawing/2014/main" id="{E6A028A7-1F7D-47AB-9A48-597F0A18A0E3}"/>
              </a:ext>
            </a:extLst>
          </p:cNvPr>
          <p:cNvSpPr/>
          <p:nvPr/>
        </p:nvSpPr>
        <p:spPr>
          <a:xfrm>
            <a:off x="5132557" y="5072711"/>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4</a:t>
            </a:r>
          </a:p>
        </p:txBody>
      </p:sp>
      <p:sp>
        <p:nvSpPr>
          <p:cNvPr id="20" name="Rectangle 19">
            <a:extLst>
              <a:ext uri="{FF2B5EF4-FFF2-40B4-BE49-F238E27FC236}">
                <a16:creationId xmlns="" xmlns:a16="http://schemas.microsoft.com/office/drawing/2014/main" id="{E6A028A7-1F7D-47AB-9A48-597F0A18A0E3}"/>
              </a:ext>
            </a:extLst>
          </p:cNvPr>
          <p:cNvSpPr/>
          <p:nvPr/>
        </p:nvSpPr>
        <p:spPr>
          <a:xfrm>
            <a:off x="5428215" y="5653029"/>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6</a:t>
            </a:r>
          </a:p>
        </p:txBody>
      </p:sp>
      <p:sp>
        <p:nvSpPr>
          <p:cNvPr id="21" name="TextBox 20"/>
          <p:cNvSpPr txBox="1"/>
          <p:nvPr/>
        </p:nvSpPr>
        <p:spPr>
          <a:xfrm>
            <a:off x="2879266" y="4835835"/>
            <a:ext cx="1410964" cy="400110"/>
          </a:xfrm>
          <a:prstGeom prst="rect">
            <a:avLst/>
          </a:prstGeom>
          <a:noFill/>
        </p:spPr>
        <p:txBody>
          <a:bodyPr wrap="none" rtlCol="0">
            <a:spAutoFit/>
          </a:bodyPr>
          <a:lstStyle/>
          <a:p>
            <a:r>
              <a:rPr lang="en-US" sz="2000">
                <a:solidFill>
                  <a:srgbClr val="000000"/>
                </a:solidFill>
                <a:latin typeface="Arial" panose="020B0604020202020204" pitchFamily="34" charset="0"/>
                <a:cs typeface="Arial" panose="020B0604020202020204" pitchFamily="34" charset="0"/>
              </a:rPr>
              <a:t>Perception</a:t>
            </a:r>
            <a:endParaRPr lang="en-US" sz="2000">
              <a:solidFill>
                <a:srgbClr val="000000"/>
              </a:solidFill>
              <a:latin typeface="Arial" panose="020B0604020202020204" pitchFamily="34" charset="0"/>
              <a:cs typeface="Arial" panose="020B0604020202020204" pitchFamily="34" charset="0"/>
            </a:endParaRPr>
          </a:p>
        </p:txBody>
      </p:sp>
      <p:cxnSp>
        <p:nvCxnSpPr>
          <p:cNvPr id="23" name="Straight Connector 22"/>
          <p:cNvCxnSpPr/>
          <p:nvPr/>
        </p:nvCxnSpPr>
        <p:spPr bwMode="auto">
          <a:xfrm>
            <a:off x="6649461" y="2491740"/>
            <a:ext cx="14162" cy="3899838"/>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329805" y="5062262"/>
            <a:ext cx="1410964" cy="400110"/>
          </a:xfrm>
          <a:prstGeom prst="rect">
            <a:avLst/>
          </a:prstGeom>
          <a:noFill/>
        </p:spPr>
        <p:txBody>
          <a:bodyPr wrap="none" rtlCol="0">
            <a:spAutoFit/>
          </a:bodyPr>
          <a:lstStyle/>
          <a:p>
            <a:r>
              <a:rPr lang="en-US" sz="2000">
                <a:solidFill>
                  <a:srgbClr val="000000"/>
                </a:solidFill>
                <a:latin typeface="Arial" panose="020B0604020202020204" pitchFamily="34" charset="0"/>
                <a:cs typeface="Arial" panose="020B0604020202020204" pitchFamily="34" charset="0"/>
              </a:rPr>
              <a:t>Perception</a:t>
            </a:r>
            <a:endParaRPr lang="en-US" sz="2000">
              <a:solidFill>
                <a:srgbClr val="000000"/>
              </a:solidFill>
              <a:latin typeface="Arial" panose="020B0604020202020204" pitchFamily="34" charset="0"/>
              <a:cs typeface="Arial" panose="020B0604020202020204" pitchFamily="34" charset="0"/>
            </a:endParaRPr>
          </a:p>
        </p:txBody>
      </p:sp>
      <p:sp>
        <p:nvSpPr>
          <p:cNvPr id="29" name="Rectangle 28"/>
          <p:cNvSpPr/>
          <p:nvPr/>
        </p:nvSpPr>
        <p:spPr>
          <a:xfrm>
            <a:off x="10068675" y="5755550"/>
            <a:ext cx="970909" cy="240885"/>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0" name="Rectangle 29"/>
          <p:cNvSpPr/>
          <p:nvPr/>
        </p:nvSpPr>
        <p:spPr>
          <a:xfrm>
            <a:off x="7246401" y="5995852"/>
            <a:ext cx="1207254" cy="5009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1" name="TextBox 30"/>
          <p:cNvSpPr txBox="1"/>
          <p:nvPr/>
        </p:nvSpPr>
        <p:spPr>
          <a:xfrm>
            <a:off x="7075945" y="6053882"/>
            <a:ext cx="1489711" cy="369332"/>
          </a:xfrm>
          <a:prstGeom prst="rect">
            <a:avLst/>
          </a:prstGeom>
          <a:noFill/>
        </p:spPr>
        <p:txBody>
          <a:bodyPr wrap="square" rtlCol="0">
            <a:spAutoFit/>
          </a:bodyPr>
          <a:lstStyle/>
          <a:p>
            <a:pPr fontAlgn="base">
              <a:spcBef>
                <a:spcPct val="0"/>
              </a:spcBef>
              <a:spcAft>
                <a:spcPct val="0"/>
              </a:spcAft>
            </a:pPr>
            <a:r>
              <a:rPr lang="en-US" b="1" dirty="0">
                <a:solidFill>
                  <a:srgbClr val="081F5B"/>
                </a:solidFill>
                <a:latin typeface="NewsGoth BT" pitchFamily="34" charset="0"/>
              </a:rPr>
              <a:t>Location 1</a:t>
            </a:r>
          </a:p>
        </p:txBody>
      </p:sp>
      <p:sp>
        <p:nvSpPr>
          <p:cNvPr id="32" name="TextBox 31"/>
          <p:cNvSpPr txBox="1"/>
          <p:nvPr/>
        </p:nvSpPr>
        <p:spPr>
          <a:xfrm>
            <a:off x="8670913" y="6053882"/>
            <a:ext cx="1338828" cy="369332"/>
          </a:xfrm>
          <a:prstGeom prst="rect">
            <a:avLst/>
          </a:prstGeom>
          <a:noFill/>
        </p:spPr>
        <p:txBody>
          <a:bodyPr wrap="none" rtlCol="0">
            <a:spAutoFit/>
          </a:bodyPr>
          <a:lstStyle/>
          <a:p>
            <a:pPr fontAlgn="base">
              <a:spcBef>
                <a:spcPct val="0"/>
              </a:spcBef>
              <a:spcAft>
                <a:spcPct val="0"/>
              </a:spcAft>
            </a:pPr>
            <a:r>
              <a:rPr lang="en-US" b="1" dirty="0">
                <a:solidFill>
                  <a:srgbClr val="081F5B"/>
                </a:solidFill>
                <a:latin typeface="NewsGoth BT" pitchFamily="34" charset="0"/>
              </a:rPr>
              <a:t>Location 2</a:t>
            </a:r>
          </a:p>
        </p:txBody>
      </p:sp>
      <p:sp>
        <p:nvSpPr>
          <p:cNvPr id="33" name="TextBox 32"/>
          <p:cNvSpPr txBox="1"/>
          <p:nvPr/>
        </p:nvSpPr>
        <p:spPr>
          <a:xfrm>
            <a:off x="10015361" y="6053882"/>
            <a:ext cx="1338828" cy="369332"/>
          </a:xfrm>
          <a:prstGeom prst="rect">
            <a:avLst/>
          </a:prstGeom>
          <a:noFill/>
        </p:spPr>
        <p:txBody>
          <a:bodyPr wrap="none" rtlCol="0">
            <a:spAutoFit/>
          </a:bodyPr>
          <a:lstStyle/>
          <a:p>
            <a:pPr fontAlgn="base">
              <a:spcBef>
                <a:spcPct val="0"/>
              </a:spcBef>
              <a:spcAft>
                <a:spcPct val="0"/>
              </a:spcAft>
            </a:pPr>
            <a:r>
              <a:rPr lang="en-US" b="1" dirty="0">
                <a:solidFill>
                  <a:srgbClr val="081F5B"/>
                </a:solidFill>
                <a:latin typeface="NewsGoth BT" pitchFamily="34" charset="0"/>
              </a:rPr>
              <a:t>Location 3</a:t>
            </a:r>
          </a:p>
        </p:txBody>
      </p:sp>
      <p:sp>
        <p:nvSpPr>
          <p:cNvPr id="34" name="Rectangle 33"/>
          <p:cNvSpPr/>
          <p:nvPr/>
        </p:nvSpPr>
        <p:spPr>
          <a:xfrm>
            <a:off x="8606055" y="5994131"/>
            <a:ext cx="1207254" cy="5009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5" name="Rectangle 34"/>
          <p:cNvSpPr/>
          <p:nvPr/>
        </p:nvSpPr>
        <p:spPr>
          <a:xfrm>
            <a:off x="9950505" y="5989967"/>
            <a:ext cx="1207254" cy="50095"/>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6" name="Rectangle 35"/>
          <p:cNvSpPr/>
          <p:nvPr/>
        </p:nvSpPr>
        <p:spPr>
          <a:xfrm>
            <a:off x="10213666" y="5506661"/>
            <a:ext cx="680930" cy="221690"/>
          </a:xfrm>
          <a:prstGeom prst="rect">
            <a:avLst/>
          </a:prstGeom>
          <a:solidFill>
            <a:srgbClr val="92D05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7" name="Rectangle 36"/>
          <p:cNvSpPr/>
          <p:nvPr/>
        </p:nvSpPr>
        <p:spPr>
          <a:xfrm>
            <a:off x="9067922" y="5803608"/>
            <a:ext cx="373589" cy="195630"/>
          </a:xfrm>
          <a:prstGeom prst="rect">
            <a:avLst/>
          </a:prstGeom>
          <a:solidFill>
            <a:schemeClr val="accent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srgbClr val="FFFFFF"/>
              </a:solidFill>
            </a:endParaRPr>
          </a:p>
        </p:txBody>
      </p:sp>
      <p:sp>
        <p:nvSpPr>
          <p:cNvPr id="38" name="Rectangle 37">
            <a:extLst>
              <a:ext uri="{FF2B5EF4-FFF2-40B4-BE49-F238E27FC236}">
                <a16:creationId xmlns="" xmlns:a16="http://schemas.microsoft.com/office/drawing/2014/main" id="{E6A028A7-1F7D-47AB-9A48-597F0A18A0E3}"/>
              </a:ext>
            </a:extLst>
          </p:cNvPr>
          <p:cNvSpPr/>
          <p:nvPr/>
        </p:nvSpPr>
        <p:spPr>
          <a:xfrm>
            <a:off x="10742415" y="5367761"/>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5</a:t>
            </a:r>
          </a:p>
        </p:txBody>
      </p:sp>
      <p:sp>
        <p:nvSpPr>
          <p:cNvPr id="39" name="Rectangle 38">
            <a:extLst>
              <a:ext uri="{FF2B5EF4-FFF2-40B4-BE49-F238E27FC236}">
                <a16:creationId xmlns="" xmlns:a16="http://schemas.microsoft.com/office/drawing/2014/main" id="{E6A028A7-1F7D-47AB-9A48-597F0A18A0E3}"/>
              </a:ext>
            </a:extLst>
          </p:cNvPr>
          <p:cNvSpPr/>
          <p:nvPr/>
        </p:nvSpPr>
        <p:spPr>
          <a:xfrm>
            <a:off x="9255541" y="5625517"/>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4</a:t>
            </a:r>
          </a:p>
        </p:txBody>
      </p:sp>
      <p:sp>
        <p:nvSpPr>
          <p:cNvPr id="40" name="Rectangle 39">
            <a:extLst>
              <a:ext uri="{FF2B5EF4-FFF2-40B4-BE49-F238E27FC236}">
                <a16:creationId xmlns="" xmlns:a16="http://schemas.microsoft.com/office/drawing/2014/main" id="{E6A028A7-1F7D-47AB-9A48-597F0A18A0E3}"/>
              </a:ext>
            </a:extLst>
          </p:cNvPr>
          <p:cNvSpPr/>
          <p:nvPr/>
        </p:nvSpPr>
        <p:spPr>
          <a:xfrm>
            <a:off x="10869737" y="5653772"/>
            <a:ext cx="692497" cy="400110"/>
          </a:xfrm>
          <a:prstGeom prst="rect">
            <a:avLst/>
          </a:prstGeom>
          <a:noFill/>
        </p:spPr>
        <p:txBody>
          <a:bodyPr wrap="square" lIns="91440" tIns="45720" rIns="91440" bIns="45720">
            <a:spAutoFit/>
          </a:bodyPr>
          <a:lstStyle/>
          <a:p>
            <a:pPr algn="ctr" fontAlgn="base">
              <a:spcBef>
                <a:spcPct val="0"/>
              </a:spcBef>
              <a:spcAft>
                <a:spcPct val="0"/>
              </a:spcAft>
            </a:pPr>
            <a:r>
              <a:rPr lang="en-US" sz="2000" dirty="0">
                <a:ln w="9525">
                  <a:solidFill>
                    <a:srgbClr val="002060"/>
                  </a:solidFill>
                  <a:prstDash val="solid"/>
                </a:ln>
                <a:solidFill>
                  <a:srgbClr val="002060"/>
                </a:solidFill>
                <a:latin typeface="Arial" panose="020B0604020202020204" pitchFamily="34" charset="0"/>
                <a:cs typeface="Arial" panose="020B0604020202020204" pitchFamily="34" charset="0"/>
              </a:rPr>
              <a:t>6</a:t>
            </a:r>
          </a:p>
        </p:txBody>
      </p:sp>
      <p:sp>
        <p:nvSpPr>
          <p:cNvPr id="42" name="Content Placeholder 7"/>
          <p:cNvSpPr txBox="1">
            <a:spLocks/>
          </p:cNvSpPr>
          <p:nvPr/>
        </p:nvSpPr>
        <p:spPr bwMode="auto">
          <a:xfrm>
            <a:off x="1672457" y="2871453"/>
            <a:ext cx="4320933" cy="51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pPr marL="0" indent="0">
              <a:buFontTx/>
              <a:buNone/>
            </a:pPr>
            <a:r>
              <a:rPr lang="en-US" i="1" kern="0" smtClean="0"/>
              <a:t> Rosie: Yes</a:t>
            </a:r>
            <a:endParaRPr lang="en-US" i="1" kern="0"/>
          </a:p>
        </p:txBody>
      </p:sp>
      <p:sp>
        <p:nvSpPr>
          <p:cNvPr id="43" name="Content Placeholder 7"/>
          <p:cNvSpPr txBox="1">
            <a:spLocks/>
          </p:cNvSpPr>
          <p:nvPr/>
        </p:nvSpPr>
        <p:spPr bwMode="auto">
          <a:xfrm>
            <a:off x="7075945" y="2871454"/>
            <a:ext cx="4320933" cy="51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pPr marL="0" indent="0">
              <a:buFontTx/>
              <a:buNone/>
            </a:pPr>
            <a:r>
              <a:rPr lang="en-US" i="1" kern="0" smtClean="0"/>
              <a:t> Rosie: No. A blue block is not on a green block.</a:t>
            </a:r>
            <a:endParaRPr lang="en-US" i="1" kern="0"/>
          </a:p>
        </p:txBody>
      </p:sp>
    </p:spTree>
    <p:extLst>
      <p:ext uri="{BB962C8B-B14F-4D97-AF65-F5344CB8AC3E}">
        <p14:creationId xmlns:p14="http://schemas.microsoft.com/office/powerpoint/2010/main" val="3642648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P spid="14" grpId="0" animBg="1"/>
      <p:bldP spid="15" grpId="0" animBg="1"/>
      <p:bldP spid="16" grpId="0" animBg="1"/>
      <p:bldP spid="17" grpId="0" animBg="1"/>
      <p:bldP spid="18" grpId="0"/>
      <p:bldP spid="19" grpId="0"/>
      <p:bldP spid="20" grpId="0"/>
      <p:bldP spid="21" grpId="0"/>
      <p:bldP spid="28" grpId="0"/>
      <p:bldP spid="29" grpId="0" animBg="1"/>
      <p:bldP spid="30" grpId="0" animBg="1"/>
      <p:bldP spid="31" grpId="0"/>
      <p:bldP spid="32" grpId="0"/>
      <p:bldP spid="33" grpId="0"/>
      <p:bldP spid="34" grpId="0" animBg="1"/>
      <p:bldP spid="35" grpId="0" animBg="1"/>
      <p:bldP spid="36" grpId="0" animBg="1"/>
      <p:bldP spid="37" grpId="0" animBg="1"/>
      <p:bldP spid="38" grpId="0"/>
      <p:bldP spid="39" grpId="0"/>
      <p:bldP spid="40" grpId="0"/>
      <p:bldP spid="42"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a:t>Motivation</a:t>
            </a:r>
          </a:p>
          <a:p>
            <a:r>
              <a:rPr lang="en-US"/>
              <a:t>Related </a:t>
            </a:r>
            <a:r>
              <a:rPr lang="en-US" smtClean="0"/>
              <a:t>work</a:t>
            </a:r>
          </a:p>
          <a:p>
            <a:r>
              <a:rPr lang="en-US" smtClean="0">
                <a:solidFill>
                  <a:srgbClr val="002060"/>
                </a:solidFill>
              </a:rPr>
              <a:t>Transparency </a:t>
            </a:r>
            <a:r>
              <a:rPr lang="en-US">
                <a:solidFill>
                  <a:srgbClr val="002060"/>
                </a:solidFill>
              </a:rPr>
              <a:t>mechanisms</a:t>
            </a:r>
          </a:p>
          <a:p>
            <a:r>
              <a:rPr lang="en-US" smtClean="0"/>
              <a:t>Taxonomy of interaction </a:t>
            </a:r>
            <a:r>
              <a:rPr lang="en-US"/>
              <a:t>failures</a:t>
            </a:r>
          </a:p>
          <a:p>
            <a:r>
              <a:rPr lang="en-US"/>
              <a:t>User study</a:t>
            </a:r>
          </a:p>
          <a:p>
            <a:r>
              <a:rPr lang="en-US"/>
              <a:t>Results</a:t>
            </a:r>
          </a:p>
          <a:p>
            <a:r>
              <a:rPr lang="en-US"/>
              <a:t>Discussion</a:t>
            </a:r>
          </a:p>
          <a:p>
            <a:endParaRPr lang="en-US"/>
          </a:p>
        </p:txBody>
      </p:sp>
    </p:spTree>
    <p:extLst>
      <p:ext uri="{BB962C8B-B14F-4D97-AF65-F5344CB8AC3E}">
        <p14:creationId xmlns:p14="http://schemas.microsoft.com/office/powerpoint/2010/main" val="8354688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TM2: </a:t>
            </a:r>
            <a:r>
              <a:rPr lang="en-US"/>
              <a:t>Screen-based </a:t>
            </a:r>
            <a:r>
              <a:rPr lang="en-US" smtClean="0"/>
              <a:t>mechanisms</a:t>
            </a:r>
            <a:endParaRPr lang="en-US"/>
          </a:p>
        </p:txBody>
      </p:sp>
      <p:sp>
        <p:nvSpPr>
          <p:cNvPr id="3" name="Content Placeholder 2"/>
          <p:cNvSpPr>
            <a:spLocks noGrp="1"/>
          </p:cNvSpPr>
          <p:nvPr>
            <p:ph idx="1"/>
          </p:nvPr>
        </p:nvSpPr>
        <p:spPr>
          <a:xfrm>
            <a:off x="1591734" y="1066800"/>
            <a:ext cx="10058400" cy="5435600"/>
          </a:xfrm>
        </p:spPr>
        <p:txBody>
          <a:bodyPr/>
          <a:lstStyle/>
          <a:p>
            <a:pPr marL="514350" indent="-514350">
              <a:buFont typeface="+mj-lt"/>
              <a:buAutoNum type="arabicPeriod"/>
            </a:pPr>
            <a:r>
              <a:rPr lang="en-US" smtClean="0"/>
              <a:t>Constant access to its primitive relations</a:t>
            </a:r>
            <a:endParaRPr lang="en-US"/>
          </a:p>
        </p:txBody>
      </p:sp>
      <p:pic>
        <p:nvPicPr>
          <p:cNvPr id="4" name="screen-gif-2019-01-18_15.21.3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2284" y="2075213"/>
            <a:ext cx="8877300" cy="3657600"/>
          </a:xfrm>
          <a:prstGeom prst="rect">
            <a:avLst/>
          </a:prstGeom>
          <a:ln w="952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7496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TM2: Screen-based mechanisms</a:t>
            </a:r>
            <a:endParaRPr lang="en-US"/>
          </a:p>
        </p:txBody>
      </p:sp>
      <p:sp>
        <p:nvSpPr>
          <p:cNvPr id="3" name="Content Placeholder 2"/>
          <p:cNvSpPr>
            <a:spLocks noGrp="1"/>
          </p:cNvSpPr>
          <p:nvPr>
            <p:ph idx="1"/>
          </p:nvPr>
        </p:nvSpPr>
        <p:spPr>
          <a:xfrm>
            <a:off x="1591734" y="1066800"/>
            <a:ext cx="10058400" cy="5435600"/>
          </a:xfrm>
        </p:spPr>
        <p:txBody>
          <a:bodyPr/>
          <a:lstStyle/>
          <a:p>
            <a:pPr marL="514350" indent="-514350">
              <a:buFont typeface="+mj-lt"/>
              <a:buAutoNum type="arabicPeriod" startAt="2"/>
            </a:pPr>
            <a:r>
              <a:rPr lang="en-US" smtClean="0"/>
              <a:t>Request properties of objects</a:t>
            </a:r>
          </a:p>
          <a:p>
            <a:pPr marL="0" indent="0">
              <a:buNone/>
            </a:pPr>
            <a:r>
              <a:rPr lang="en-US" sz="2800" smtClean="0">
                <a:solidFill>
                  <a:schemeClr val="tx1"/>
                </a:solidFill>
              </a:rPr>
              <a:t>User: Show me the object properties</a:t>
            </a:r>
          </a:p>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3565"/>
          <a:stretch/>
        </p:blipFill>
        <p:spPr>
          <a:xfrm>
            <a:off x="3439348" y="2149643"/>
            <a:ext cx="6342003" cy="4352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0174"/>
          <a:stretch/>
        </p:blipFill>
        <p:spPr>
          <a:xfrm>
            <a:off x="3439348" y="2149644"/>
            <a:ext cx="6342003" cy="4362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3016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TM2: Screen-based </a:t>
            </a:r>
            <a:r>
              <a:rPr lang="en-US" smtClean="0"/>
              <a:t>mechanisms</a:t>
            </a:r>
            <a:endParaRPr lang="en-US"/>
          </a:p>
        </p:txBody>
      </p:sp>
      <p:sp>
        <p:nvSpPr>
          <p:cNvPr id="3" name="Content Placeholder 2"/>
          <p:cNvSpPr>
            <a:spLocks noGrp="1"/>
          </p:cNvSpPr>
          <p:nvPr>
            <p:ph idx="1"/>
          </p:nvPr>
        </p:nvSpPr>
        <p:spPr>
          <a:xfrm>
            <a:off x="1591734" y="1058779"/>
            <a:ext cx="10058400" cy="5443621"/>
          </a:xfrm>
        </p:spPr>
        <p:txBody>
          <a:bodyPr/>
          <a:lstStyle/>
          <a:p>
            <a:pPr marL="514350" indent="-514350">
              <a:buFont typeface="+mj-lt"/>
              <a:buAutoNum type="arabicPeriod" startAt="3"/>
            </a:pPr>
            <a:r>
              <a:rPr lang="en-US" sz="2800" smtClean="0"/>
              <a:t>Highlight objects that satisfy learned predicates</a:t>
            </a:r>
          </a:p>
          <a:p>
            <a:pPr marL="0" indent="0">
              <a:buNone/>
            </a:pPr>
            <a:r>
              <a:rPr lang="en-US" sz="2400" smtClean="0">
                <a:solidFill>
                  <a:schemeClr val="tx1"/>
                </a:solidFill>
              </a:rPr>
              <a:t>User: Show me which objects are clear</a:t>
            </a:r>
          </a:p>
          <a:p>
            <a:pPr marL="0" indent="0">
              <a:buNone/>
            </a:pPr>
            <a:r>
              <a:rPr lang="en-US" sz="2000" i="1" smtClean="0">
                <a:solidFill>
                  <a:schemeClr val="tx2"/>
                </a:solidFill>
                <a:cs typeface="Neo Sans Intel"/>
              </a:rPr>
              <a:t>If </a:t>
            </a:r>
            <a:r>
              <a:rPr lang="en-US" sz="2000" i="1">
                <a:solidFill>
                  <a:schemeClr val="tx2"/>
                </a:solidFill>
                <a:cs typeface="Neo Sans Intel"/>
              </a:rPr>
              <a:t>an object is not below an object, then it is clear</a:t>
            </a:r>
          </a:p>
          <a:p>
            <a:pPr marL="0" indent="0">
              <a:buNone/>
            </a:pPr>
            <a:endParaRPr lang="en-US" sz="2800" smtClean="0">
              <a:solidFill>
                <a:schemeClr val="tx1"/>
              </a:solidFill>
            </a:endParaRPr>
          </a:p>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366" y="2891481"/>
            <a:ext cx="6924291" cy="3610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366" y="2891481"/>
            <a:ext cx="6928515" cy="3610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245396" y="1513465"/>
            <a:ext cx="1519883" cy="461665"/>
          </a:xfrm>
          <a:prstGeom prst="rect">
            <a:avLst/>
          </a:prstGeom>
          <a:solidFill>
            <a:schemeClr val="bg1"/>
          </a:solidFill>
        </p:spPr>
        <p:txBody>
          <a:bodyPr wrap="square" rtlCol="0">
            <a:spAutoFit/>
          </a:bodyPr>
          <a:lstStyle/>
          <a:p>
            <a:r>
              <a:rPr lang="en-US" sz="2400" u="sng">
                <a:solidFill>
                  <a:srgbClr val="000000"/>
                </a:solidFill>
                <a:latin typeface="Arial" panose="020B0604020202020204" pitchFamily="34" charset="0"/>
                <a:cs typeface="Arial" panose="020B0604020202020204" pitchFamily="34" charset="0"/>
              </a:rPr>
              <a:t>clear</a:t>
            </a:r>
          </a:p>
        </p:txBody>
      </p:sp>
    </p:spTree>
    <p:extLst>
      <p:ext uri="{BB962C8B-B14F-4D97-AF65-F5344CB8AC3E}">
        <p14:creationId xmlns:p14="http://schemas.microsoft.com/office/powerpoint/2010/main" val="328639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solidFill>
                  <a:srgbClr val="091F5A">
                    <a:alpha val="25000"/>
                  </a:srgbClr>
                </a:solidFill>
              </a:rPr>
              <a:t>Transparency </a:t>
            </a:r>
            <a:r>
              <a:rPr lang="en-US" smtClean="0">
                <a:solidFill>
                  <a:srgbClr val="091F5A">
                    <a:alpha val="25000"/>
                  </a:srgbClr>
                </a:solidFill>
              </a:rPr>
              <a:t>mechanisms</a:t>
            </a:r>
            <a:endParaRPr lang="en-US">
              <a:solidFill>
                <a:srgbClr val="091F5A">
                  <a:alpha val="25000"/>
                </a:srgbClr>
              </a:solidFill>
            </a:endParaRPr>
          </a:p>
          <a:p>
            <a:r>
              <a:rPr lang="en-US"/>
              <a:t>Taxonomy of interaction failures</a:t>
            </a:r>
          </a:p>
          <a:p>
            <a:r>
              <a:rPr lang="en-US" smtClean="0">
                <a:solidFill>
                  <a:srgbClr val="091F5A">
                    <a:alpha val="25000"/>
                  </a:srgbClr>
                </a:solidFill>
              </a:rPr>
              <a:t>User study</a:t>
            </a:r>
          </a:p>
          <a:p>
            <a:r>
              <a:rPr lang="en-US" smtClean="0">
                <a:solidFill>
                  <a:srgbClr val="091F5A">
                    <a:alpha val="25000"/>
                  </a:srgbClr>
                </a:solidFill>
              </a:rPr>
              <a:t>Results</a:t>
            </a:r>
          </a:p>
          <a:p>
            <a:r>
              <a:rPr lang="en-US" smtClean="0">
                <a:solidFill>
                  <a:srgbClr val="091F5A">
                    <a:alpha val="25000"/>
                  </a:srgbClr>
                </a:solidFill>
              </a:rPr>
              <a:t>Discussion</a:t>
            </a:r>
          </a:p>
        </p:txBody>
      </p:sp>
    </p:spTree>
    <p:extLst>
      <p:ext uri="{BB962C8B-B14F-4D97-AF65-F5344CB8AC3E}">
        <p14:creationId xmlns:p14="http://schemas.microsoft.com/office/powerpoint/2010/main" val="4158714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Taxonomy of interaction failures</a:t>
            </a:r>
            <a:endParaRPr lang="en-US"/>
          </a:p>
        </p:txBody>
      </p:sp>
      <p:sp>
        <p:nvSpPr>
          <p:cNvPr id="3" name="Content Placeholder 2"/>
          <p:cNvSpPr>
            <a:spLocks noGrp="1"/>
          </p:cNvSpPr>
          <p:nvPr>
            <p:ph idx="1"/>
          </p:nvPr>
        </p:nvSpPr>
        <p:spPr>
          <a:xfrm>
            <a:off x="1591734" y="1066800"/>
            <a:ext cx="10058400" cy="5435600"/>
          </a:xfrm>
        </p:spPr>
        <p:txBody>
          <a:bodyPr/>
          <a:lstStyle/>
          <a:p>
            <a:pPr marL="0" indent="0">
              <a:buNone/>
            </a:pPr>
            <a:endParaRPr lang="en-US"/>
          </a:p>
          <a:p>
            <a:pPr marL="0" indent="0">
              <a:buNone/>
            </a:pPr>
            <a:endParaRPr lang="en-US" smtClean="0"/>
          </a:p>
        </p:txBody>
      </p:sp>
      <p:graphicFrame>
        <p:nvGraphicFramePr>
          <p:cNvPr id="4" name="Table 3"/>
          <p:cNvGraphicFramePr>
            <a:graphicFrameLocks noGrp="1"/>
          </p:cNvGraphicFramePr>
          <p:nvPr>
            <p:extLst>
              <p:ext uri="{D42A27DB-BD31-4B8C-83A1-F6EECF244321}">
                <p14:modId xmlns:p14="http://schemas.microsoft.com/office/powerpoint/2010/main" val="1588398733"/>
              </p:ext>
            </p:extLst>
          </p:nvPr>
        </p:nvGraphicFramePr>
        <p:xfrm>
          <a:off x="1591730" y="3027660"/>
          <a:ext cx="10037237" cy="518160"/>
        </p:xfrm>
        <a:graphic>
          <a:graphicData uri="http://schemas.openxmlformats.org/drawingml/2006/table">
            <a:tbl>
              <a:tblPr firstRow="1" bandRow="1">
                <a:tableStyleId>{0660B408-B3CF-4A94-85FC-2B1E0A45F4A2}</a:tableStyleId>
              </a:tblPr>
              <a:tblGrid>
                <a:gridCol w="3124112"/>
                <a:gridCol w="3609292"/>
                <a:gridCol w="3303833"/>
              </a:tblGrid>
              <a:tr h="280159">
                <a:tc>
                  <a:txBody>
                    <a:bodyPr/>
                    <a:lstStyle/>
                    <a:p>
                      <a:r>
                        <a:rPr lang="en-US" sz="2800" b="0" smtClean="0">
                          <a:latin typeface="Arial" panose="020B0604020202020204" pitchFamily="34" charset="0"/>
                          <a:cs typeface="Arial" panose="020B0604020202020204" pitchFamily="34" charset="0"/>
                        </a:rPr>
                        <a:t>Easy</a:t>
                      </a:r>
                      <a:endParaRPr lang="en-US" sz="2800" b="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0" smtClean="0">
                          <a:solidFill>
                            <a:schemeClr val="lt1"/>
                          </a:solidFill>
                          <a:latin typeface="Arial" panose="020B0604020202020204" pitchFamily="34" charset="0"/>
                          <a:cs typeface="Arial" panose="020B0604020202020204" pitchFamily="34" charset="0"/>
                        </a:rPr>
                        <a:t>Medium</a:t>
                      </a:r>
                      <a:endParaRPr lang="en-US" sz="2800" b="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0" kern="1200" smtClean="0">
                          <a:solidFill>
                            <a:schemeClr val="lt1"/>
                          </a:solidFill>
                          <a:latin typeface="Arial" panose="020B0604020202020204" pitchFamily="34" charset="0"/>
                          <a:ea typeface="+mn-ea"/>
                          <a:cs typeface="Arial" panose="020B0604020202020204" pitchFamily="34" charset="0"/>
                        </a:rPr>
                        <a:t>Difficult</a:t>
                      </a:r>
                    </a:p>
                  </a:txBody>
                  <a:tcPr/>
                </a:tc>
              </a:tr>
            </a:tbl>
          </a:graphicData>
        </a:graphic>
      </p:graphicFrame>
      <p:sp>
        <p:nvSpPr>
          <p:cNvPr id="5" name="TextBox 4"/>
          <p:cNvSpPr txBox="1"/>
          <p:nvPr/>
        </p:nvSpPr>
        <p:spPr>
          <a:xfrm>
            <a:off x="5708536" y="1315700"/>
            <a:ext cx="1824795" cy="523220"/>
          </a:xfrm>
          <a:prstGeom prst="rect">
            <a:avLst/>
          </a:prstGeom>
          <a:noFill/>
        </p:spPr>
        <p:txBody>
          <a:bodyPr wrap="none" rtlCol="0">
            <a:spAutoFit/>
          </a:bodyPr>
          <a:lstStyle/>
          <a:p>
            <a:r>
              <a:rPr lang="en-US" sz="2800" smtClean="0">
                <a:latin typeface="Arial" panose="020B0604020202020204" pitchFamily="34" charset="0"/>
                <a:cs typeface="Arial" panose="020B0604020202020204" pitchFamily="34" charset="0"/>
              </a:rPr>
              <a:t>Taxonomy</a:t>
            </a:r>
            <a:endParaRPr lang="en-US" sz="2800">
              <a:latin typeface="Arial" panose="020B0604020202020204" pitchFamily="34" charset="0"/>
              <a:cs typeface="Arial" panose="020B0604020202020204" pitchFamily="34" charset="0"/>
            </a:endParaRPr>
          </a:p>
        </p:txBody>
      </p:sp>
      <p:cxnSp>
        <p:nvCxnSpPr>
          <p:cNvPr id="7" name="Straight Arrow Connector 6"/>
          <p:cNvCxnSpPr>
            <a:stCxn id="5" idx="2"/>
          </p:cNvCxnSpPr>
          <p:nvPr/>
        </p:nvCxnSpPr>
        <p:spPr bwMode="auto">
          <a:xfrm flipH="1">
            <a:off x="2700670" y="1838920"/>
            <a:ext cx="3920264" cy="1188740"/>
          </a:xfrm>
          <a:prstGeom prst="straightConnector1">
            <a:avLst/>
          </a:prstGeom>
          <a:ln w="571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a:stCxn id="5" idx="2"/>
            <a:endCxn id="4" idx="0"/>
          </p:cNvCxnSpPr>
          <p:nvPr/>
        </p:nvCxnSpPr>
        <p:spPr bwMode="auto">
          <a:xfrm flipH="1">
            <a:off x="6610348" y="1838920"/>
            <a:ext cx="10586" cy="1188740"/>
          </a:xfrm>
          <a:prstGeom prst="straightConnector1">
            <a:avLst/>
          </a:prstGeom>
          <a:ln w="571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5" idx="2"/>
          </p:cNvCxnSpPr>
          <p:nvPr/>
        </p:nvCxnSpPr>
        <p:spPr bwMode="auto">
          <a:xfrm>
            <a:off x="6620934" y="1838920"/>
            <a:ext cx="2894598" cy="1188740"/>
          </a:xfrm>
          <a:prstGeom prst="straightConnector1">
            <a:avLst/>
          </a:prstGeom>
          <a:ln w="57150">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982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Easy interaction failures</a:t>
            </a:r>
            <a:endParaRPr lang="en-US"/>
          </a:p>
        </p:txBody>
      </p:sp>
      <p:sp>
        <p:nvSpPr>
          <p:cNvPr id="3" name="Content Placeholder 2"/>
          <p:cNvSpPr>
            <a:spLocks noGrp="1"/>
          </p:cNvSpPr>
          <p:nvPr>
            <p:ph idx="1"/>
          </p:nvPr>
        </p:nvSpPr>
        <p:spPr>
          <a:xfrm>
            <a:off x="1591734" y="2757054"/>
            <a:ext cx="10058400" cy="3745345"/>
          </a:xfrm>
        </p:spPr>
        <p:txBody>
          <a:bodyPr/>
          <a:lstStyle/>
          <a:p>
            <a:pPr marL="0" indent="0">
              <a:buNone/>
            </a:pPr>
            <a:r>
              <a:rPr lang="en-US" sz="2400" smtClean="0"/>
              <a:t>Mentor: A blue block is on a blue location.</a:t>
            </a:r>
          </a:p>
          <a:p>
            <a:pPr marL="0" indent="0">
              <a:buNone/>
            </a:pPr>
            <a:r>
              <a:rPr lang="en-US" sz="2400" smtClean="0"/>
              <a:t>Rosie: I do not see that. A blue block is not on a blue location.</a:t>
            </a:r>
            <a:endParaRPr lang="en-US" sz="240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4411"/>
          <a:stretch/>
        </p:blipFill>
        <p:spPr>
          <a:xfrm>
            <a:off x="5171175" y="3885115"/>
            <a:ext cx="2899518" cy="2617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p:cNvGraphicFramePr>
            <a:graphicFrameLocks noGrp="1"/>
          </p:cNvGraphicFramePr>
          <p:nvPr>
            <p:extLst/>
          </p:nvPr>
        </p:nvGraphicFramePr>
        <p:xfrm>
          <a:off x="1591734" y="1060252"/>
          <a:ext cx="10058400" cy="1706880"/>
        </p:xfrm>
        <a:graphic>
          <a:graphicData uri="http://schemas.openxmlformats.org/drawingml/2006/table">
            <a:tbl>
              <a:tblPr firstRow="1" bandRow="1">
                <a:tableStyleId>{0660B408-B3CF-4A94-85FC-2B1E0A45F4A2}</a:tableStyleId>
              </a:tblPr>
              <a:tblGrid>
                <a:gridCol w="2661611"/>
                <a:gridCol w="3699164"/>
                <a:gridCol w="3697625"/>
              </a:tblGrid>
              <a:tr h="280159">
                <a:tc>
                  <a:txBody>
                    <a:bodyPr/>
                    <a:lstStyle/>
                    <a:p>
                      <a:r>
                        <a:rPr lang="en-US" sz="2000" b="0" smtClean="0">
                          <a:latin typeface="Arial" panose="020B0604020202020204" pitchFamily="34" charset="0"/>
                          <a:cs typeface="Arial" panose="020B0604020202020204" pitchFamily="34" charset="0"/>
                        </a:rPr>
                        <a:t>Easy</a:t>
                      </a:r>
                      <a:endParaRPr lang="en-US" sz="2000" b="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smtClean="0">
                          <a:solidFill>
                            <a:schemeClr val="lt1"/>
                          </a:solidFill>
                          <a:latin typeface="Arial" panose="020B0604020202020204" pitchFamily="34" charset="0"/>
                          <a:cs typeface="Arial" panose="020B0604020202020204" pitchFamily="34" charset="0"/>
                        </a:rPr>
                        <a:t>Medium</a:t>
                      </a:r>
                      <a:endParaRPr lang="en-US" sz="2000" b="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kern="1200" smtClean="0">
                          <a:solidFill>
                            <a:schemeClr val="lt1"/>
                          </a:solidFill>
                          <a:latin typeface="Arial" panose="020B0604020202020204" pitchFamily="34" charset="0"/>
                          <a:ea typeface="+mn-ea"/>
                          <a:cs typeface="Arial" panose="020B0604020202020204" pitchFamily="34" charset="0"/>
                        </a:rPr>
                        <a:t>Difficult</a:t>
                      </a:r>
                    </a:p>
                  </a:txBody>
                  <a:tcPr/>
                </a:tc>
              </a:tr>
              <a:tr h="455419">
                <a:tc>
                  <a:txBody>
                    <a:bodyPr/>
                    <a:lstStyle/>
                    <a:p>
                      <a:pPr marL="342900" indent="-342900">
                        <a:buFont typeface="Arial" panose="020B0604020202020204" pitchFamily="34" charset="0"/>
                        <a:buChar char="•"/>
                      </a:pPr>
                      <a:r>
                        <a:rPr lang="en-US" sz="2000" b="0" smtClean="0">
                          <a:latin typeface="Arial" panose="020B0604020202020204" pitchFamily="34" charset="0"/>
                          <a:cs typeface="Arial" panose="020B0604020202020204" pitchFamily="34" charset="0"/>
                        </a:rPr>
                        <a:t>Single attribute</a:t>
                      </a:r>
                    </a:p>
                    <a:p>
                      <a:pPr marL="342900" indent="-342900">
                        <a:buFont typeface="Arial" panose="020B0604020202020204" pitchFamily="34" charset="0"/>
                        <a:buChar char="•"/>
                      </a:pPr>
                      <a:r>
                        <a:rPr lang="en-US" sz="2000" b="0" smtClean="0">
                          <a:latin typeface="Arial" panose="020B0604020202020204" pitchFamily="34" charset="0"/>
                          <a:cs typeface="Arial" panose="020B0604020202020204" pitchFamily="34" charset="0"/>
                        </a:rPr>
                        <a:t>Binary</a:t>
                      </a:r>
                      <a:r>
                        <a:rPr lang="en-US" sz="2000" b="0" baseline="0" smtClean="0">
                          <a:latin typeface="Arial" panose="020B0604020202020204" pitchFamily="34" charset="0"/>
                          <a:cs typeface="Arial" panose="020B0604020202020204" pitchFamily="34" charset="0"/>
                        </a:rPr>
                        <a:t> relation</a:t>
                      </a:r>
                      <a:endParaRPr lang="en-US" sz="20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000" b="0" smtClean="0">
                          <a:latin typeface="Arial" panose="020B0604020202020204" pitchFamily="34" charset="0"/>
                          <a:cs typeface="Arial" panose="020B0604020202020204" pitchFamily="34" charset="0"/>
                        </a:rPr>
                        <a:t>Unsatisfied condition &amp;</a:t>
                      </a:r>
                    </a:p>
                    <a:p>
                      <a:pPr marL="342900" indent="-342900">
                        <a:buFont typeface="Arial" panose="020B0604020202020204" pitchFamily="34" charset="0"/>
                        <a:buChar char="•"/>
                      </a:pPr>
                      <a:r>
                        <a:rPr lang="en-US" sz="2000" b="0" smtClean="0">
                          <a:latin typeface="Arial" panose="020B0604020202020204" pitchFamily="34" charset="0"/>
                          <a:cs typeface="Arial" panose="020B0604020202020204" pitchFamily="34" charset="0"/>
                        </a:rPr>
                        <a:t>Learned</a:t>
                      </a:r>
                      <a:r>
                        <a:rPr lang="en-US" sz="2000" b="0" baseline="0" smtClean="0">
                          <a:latin typeface="Arial" panose="020B0604020202020204" pitchFamily="34" charset="0"/>
                          <a:cs typeface="Arial" panose="020B0604020202020204" pitchFamily="34" charset="0"/>
                        </a:rPr>
                        <a:t> predicate or property of object required</a:t>
                      </a:r>
                      <a:endParaRPr lang="en-US" sz="20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2000" b="0" smtClean="0">
                          <a:latin typeface="Arial" panose="020B0604020202020204" pitchFamily="34" charset="0"/>
                          <a:cs typeface="Arial" panose="020B0604020202020204" pitchFamily="34" charset="0"/>
                        </a:rPr>
                        <a:t>Unsatisfied</a:t>
                      </a:r>
                      <a:r>
                        <a:rPr lang="en-US" sz="2000" b="0" baseline="0" smtClean="0">
                          <a:latin typeface="Arial" panose="020B0604020202020204" pitchFamily="34" charset="0"/>
                          <a:cs typeface="Arial" panose="020B0604020202020204" pitchFamily="34" charset="0"/>
                        </a:rPr>
                        <a:t> condition &amp;</a:t>
                      </a:r>
                    </a:p>
                    <a:p>
                      <a:pPr marL="342900" indent="-342900">
                        <a:buFont typeface="Arial" panose="020B0604020202020204" pitchFamily="34" charset="0"/>
                        <a:buChar char="•"/>
                      </a:pPr>
                      <a:r>
                        <a:rPr lang="en-US" sz="2000" b="0" baseline="0" smtClean="0">
                          <a:latin typeface="Arial" panose="020B0604020202020204" pitchFamily="34" charset="0"/>
                          <a:cs typeface="Arial" panose="020B0604020202020204" pitchFamily="34" charset="0"/>
                        </a:rPr>
                        <a:t>Learned predicate or property of object required</a:t>
                      </a:r>
                    </a:p>
                    <a:p>
                      <a:pPr marL="342900" indent="-342900">
                        <a:buFont typeface="Arial" panose="020B0604020202020204" pitchFamily="34" charset="0"/>
                        <a:buChar char="•"/>
                      </a:pPr>
                      <a:r>
                        <a:rPr lang="en-US" sz="2000" b="0" baseline="0" smtClean="0">
                          <a:latin typeface="Arial" panose="020B0604020202020204" pitchFamily="34" charset="0"/>
                          <a:cs typeface="Arial" panose="020B0604020202020204" pitchFamily="34" charset="0"/>
                        </a:rPr>
                        <a:t>Inherent ambiguity</a:t>
                      </a:r>
                      <a:endParaRPr lang="en-US" sz="2000" b="0">
                        <a:latin typeface="Arial" panose="020B0604020202020204" pitchFamily="34" charset="0"/>
                        <a:cs typeface="Arial" panose="020B0604020202020204" pitchFamily="34" charset="0"/>
                      </a:endParaRPr>
                    </a:p>
                  </a:txBody>
                  <a:tcPr/>
                </a:tc>
              </a:tr>
            </a:tbl>
          </a:graphicData>
        </a:graphic>
      </p:graphicFrame>
      <p:sp>
        <p:nvSpPr>
          <p:cNvPr id="7" name="Rectangle 6"/>
          <p:cNvSpPr/>
          <p:nvPr/>
        </p:nvSpPr>
        <p:spPr bwMode="auto">
          <a:xfrm>
            <a:off x="1591734" y="1060252"/>
            <a:ext cx="2689321" cy="1706880"/>
          </a:xfrm>
          <a:prstGeom prst="rect">
            <a:avLst/>
          </a:prstGeom>
          <a:noFill/>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4" name="Rectangle 3"/>
          <p:cNvSpPr/>
          <p:nvPr/>
        </p:nvSpPr>
        <p:spPr bwMode="auto">
          <a:xfrm>
            <a:off x="4296229" y="993157"/>
            <a:ext cx="7353905" cy="1763896"/>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Tree>
    <p:extLst>
      <p:ext uri="{BB962C8B-B14F-4D97-AF65-F5344CB8AC3E}">
        <p14:creationId xmlns:p14="http://schemas.microsoft.com/office/powerpoint/2010/main" val="28564508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Medium interaction failures</a:t>
            </a:r>
            <a:endParaRPr lang="en-US"/>
          </a:p>
        </p:txBody>
      </p:sp>
      <p:sp>
        <p:nvSpPr>
          <p:cNvPr id="3" name="Content Placeholder 2"/>
          <p:cNvSpPr>
            <a:spLocks noGrp="1"/>
          </p:cNvSpPr>
          <p:nvPr>
            <p:ph idx="1"/>
          </p:nvPr>
        </p:nvSpPr>
        <p:spPr>
          <a:xfrm>
            <a:off x="1591734" y="2499344"/>
            <a:ext cx="10058400" cy="4003055"/>
          </a:xfrm>
        </p:spPr>
        <p:txBody>
          <a:bodyPr/>
          <a:lstStyle/>
          <a:p>
            <a:pPr marL="0" indent="0" algn="ctr">
              <a:buNone/>
            </a:pPr>
            <a:r>
              <a:rPr lang="en-US" sz="2000" smtClean="0"/>
              <a:t>Mentor: </a:t>
            </a:r>
            <a:r>
              <a:rPr lang="en-US" sz="2000"/>
              <a:t>You can move a free red block onto a clear location</a:t>
            </a:r>
            <a:r>
              <a:rPr lang="en-US" sz="2000" smtClean="0"/>
              <a:t>.</a:t>
            </a:r>
          </a:p>
          <a:p>
            <a:pPr marL="0" indent="0" algn="ctr">
              <a:buNone/>
            </a:pPr>
            <a:r>
              <a:rPr lang="en-US" sz="2000" smtClean="0"/>
              <a:t>Rosie: I cannot do this action. I do not see a free red block.</a:t>
            </a:r>
            <a:endParaRPr lang="en-US" sz="2000"/>
          </a:p>
        </p:txBody>
      </p:sp>
      <p:graphicFrame>
        <p:nvGraphicFramePr>
          <p:cNvPr id="6" name="Table 5"/>
          <p:cNvGraphicFramePr>
            <a:graphicFrameLocks noGrp="1"/>
          </p:cNvGraphicFramePr>
          <p:nvPr>
            <p:extLst/>
          </p:nvPr>
        </p:nvGraphicFramePr>
        <p:xfrm>
          <a:off x="1591734" y="944864"/>
          <a:ext cx="10058400" cy="1554480"/>
        </p:xfrm>
        <a:graphic>
          <a:graphicData uri="http://schemas.openxmlformats.org/drawingml/2006/table">
            <a:tbl>
              <a:tblPr firstRow="1" bandRow="1">
                <a:tableStyleId>{0660B408-B3CF-4A94-85FC-2B1E0A45F4A2}</a:tableStyleId>
              </a:tblPr>
              <a:tblGrid>
                <a:gridCol w="2661611"/>
                <a:gridCol w="3699164"/>
                <a:gridCol w="3697625"/>
              </a:tblGrid>
              <a:tr h="280159">
                <a:tc>
                  <a:txBody>
                    <a:bodyPr/>
                    <a:lstStyle/>
                    <a:p>
                      <a:r>
                        <a:rPr lang="en-US" sz="1800" b="0" smtClean="0">
                          <a:latin typeface="Arial" panose="020B0604020202020204" pitchFamily="34" charset="0"/>
                          <a:cs typeface="Arial" panose="020B0604020202020204" pitchFamily="34" charset="0"/>
                        </a:rPr>
                        <a:t>Easy</a:t>
                      </a:r>
                      <a:endParaRPr lang="en-US" sz="1800" b="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smtClean="0">
                          <a:solidFill>
                            <a:schemeClr val="lt1"/>
                          </a:solidFill>
                          <a:latin typeface="Arial" panose="020B0604020202020204" pitchFamily="34" charset="0"/>
                          <a:cs typeface="Arial" panose="020B0604020202020204" pitchFamily="34" charset="0"/>
                        </a:rPr>
                        <a:t>Medium</a:t>
                      </a:r>
                      <a:endParaRPr lang="en-US" sz="1800" b="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smtClean="0">
                          <a:solidFill>
                            <a:schemeClr val="lt1"/>
                          </a:solidFill>
                          <a:latin typeface="Arial" panose="020B0604020202020204" pitchFamily="34" charset="0"/>
                          <a:ea typeface="+mn-ea"/>
                          <a:cs typeface="Arial" panose="020B0604020202020204" pitchFamily="34" charset="0"/>
                        </a:rPr>
                        <a:t>Difficult</a:t>
                      </a:r>
                    </a:p>
                  </a:txBody>
                  <a:tcPr/>
                </a:tc>
              </a:tr>
              <a:tr h="455419">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Single attribute</a:t>
                      </a:r>
                    </a:p>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Binary</a:t>
                      </a:r>
                      <a:r>
                        <a:rPr lang="en-US" sz="1800" b="0" baseline="0" smtClean="0">
                          <a:latin typeface="Arial" panose="020B0604020202020204" pitchFamily="34" charset="0"/>
                          <a:cs typeface="Arial" panose="020B0604020202020204" pitchFamily="34" charset="0"/>
                        </a:rPr>
                        <a:t> relation</a:t>
                      </a:r>
                      <a:endParaRPr lang="en-US" sz="18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Unsatisfied condition &amp;</a:t>
                      </a:r>
                    </a:p>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Learned</a:t>
                      </a:r>
                      <a:r>
                        <a:rPr lang="en-US" sz="1800" b="0" baseline="0" smtClean="0">
                          <a:latin typeface="Arial" panose="020B0604020202020204" pitchFamily="34" charset="0"/>
                          <a:cs typeface="Arial" panose="020B0604020202020204" pitchFamily="34" charset="0"/>
                        </a:rPr>
                        <a:t> predicate or property of object required</a:t>
                      </a:r>
                      <a:endParaRPr lang="en-US" sz="18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Unsatisfied</a:t>
                      </a:r>
                      <a:r>
                        <a:rPr lang="en-US" sz="1800" b="0" baseline="0" smtClean="0">
                          <a:latin typeface="Arial" panose="020B0604020202020204" pitchFamily="34" charset="0"/>
                          <a:cs typeface="Arial" panose="020B0604020202020204" pitchFamily="34" charset="0"/>
                        </a:rPr>
                        <a:t> condition &amp;</a:t>
                      </a:r>
                    </a:p>
                    <a:p>
                      <a:pPr marL="342900" indent="-342900">
                        <a:buFont typeface="Arial" panose="020B0604020202020204" pitchFamily="34" charset="0"/>
                        <a:buChar char="•"/>
                      </a:pPr>
                      <a:r>
                        <a:rPr lang="en-US" sz="1800" b="0" baseline="0" smtClean="0">
                          <a:latin typeface="Arial" panose="020B0604020202020204" pitchFamily="34" charset="0"/>
                          <a:cs typeface="Arial" panose="020B0604020202020204" pitchFamily="34" charset="0"/>
                        </a:rPr>
                        <a:t>Learned predicate or property of object required</a:t>
                      </a:r>
                    </a:p>
                    <a:p>
                      <a:pPr marL="342900" indent="-342900">
                        <a:buFont typeface="Arial" panose="020B0604020202020204" pitchFamily="34" charset="0"/>
                        <a:buChar char="•"/>
                      </a:pPr>
                      <a:r>
                        <a:rPr lang="en-US" sz="1800" b="0" baseline="0" smtClean="0">
                          <a:latin typeface="Arial" panose="020B0604020202020204" pitchFamily="34" charset="0"/>
                          <a:cs typeface="Arial" panose="020B0604020202020204" pitchFamily="34" charset="0"/>
                        </a:rPr>
                        <a:t>Inherent ambiguity</a:t>
                      </a:r>
                      <a:endParaRPr lang="en-US" sz="1800" b="0">
                        <a:latin typeface="Arial" panose="020B0604020202020204" pitchFamily="34" charset="0"/>
                        <a:cs typeface="Arial" panose="020B0604020202020204" pitchFamily="34" charset="0"/>
                      </a:endParaRPr>
                    </a:p>
                  </a:txBody>
                  <a:tcPr/>
                </a:tc>
              </a:tr>
            </a:tbl>
          </a:graphicData>
        </a:graphic>
      </p:graphicFrame>
      <p:sp>
        <p:nvSpPr>
          <p:cNvPr id="9" name="Rectangle 8"/>
          <p:cNvSpPr/>
          <p:nvPr/>
        </p:nvSpPr>
        <p:spPr bwMode="auto">
          <a:xfrm>
            <a:off x="4251807" y="944864"/>
            <a:ext cx="3672993" cy="1554479"/>
          </a:xfrm>
          <a:prstGeom prst="rect">
            <a:avLst/>
          </a:prstGeom>
          <a:noFill/>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396" t="32788" r="8063"/>
          <a:stretch/>
        </p:blipFill>
        <p:spPr>
          <a:xfrm>
            <a:off x="4175445" y="3431559"/>
            <a:ext cx="4890977" cy="3070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bwMode="auto">
          <a:xfrm>
            <a:off x="1591734" y="976657"/>
            <a:ext cx="2638906" cy="1522687"/>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1" name="Rectangle 10"/>
          <p:cNvSpPr/>
          <p:nvPr/>
        </p:nvSpPr>
        <p:spPr bwMode="auto">
          <a:xfrm>
            <a:off x="8001162" y="960759"/>
            <a:ext cx="3627805" cy="1522687"/>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2" name="Rectangle 11"/>
          <p:cNvSpPr/>
          <p:nvPr/>
        </p:nvSpPr>
        <p:spPr>
          <a:xfrm>
            <a:off x="536713" y="4551480"/>
            <a:ext cx="3438939" cy="830997"/>
          </a:xfrm>
          <a:prstGeom prst="rect">
            <a:avLst/>
          </a:prstGeom>
        </p:spPr>
        <p:txBody>
          <a:bodyPr wrap="square">
            <a:spAutoFit/>
          </a:bodyPr>
          <a:lstStyle/>
          <a:p>
            <a:r>
              <a:rPr lang="en-US" sz="2400" i="1">
                <a:solidFill>
                  <a:srgbClr val="000000"/>
                </a:solidFill>
                <a:latin typeface="Arial" panose="020B0604020202020204" pitchFamily="34" charset="0"/>
                <a:cs typeface="Arial" panose="020B0604020202020204" pitchFamily="34" charset="0"/>
              </a:rPr>
              <a:t>If </a:t>
            </a:r>
            <a:r>
              <a:rPr lang="en-US" sz="2400" i="1">
                <a:solidFill>
                  <a:srgbClr val="000000"/>
                </a:solidFill>
                <a:latin typeface="Arial" panose="020B0604020202020204" pitchFamily="34" charset="0"/>
                <a:cs typeface="Arial" panose="020B0604020202020204" pitchFamily="34" charset="0"/>
              </a:rPr>
              <a:t>a block is not on a location, then it is free.</a:t>
            </a:r>
            <a:endParaRPr lang="en-US" sz="2400"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552582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Difficult interaction failures</a:t>
            </a:r>
            <a:endParaRPr lang="en-US"/>
          </a:p>
        </p:txBody>
      </p:sp>
      <p:sp>
        <p:nvSpPr>
          <p:cNvPr id="3" name="Content Placeholder 2"/>
          <p:cNvSpPr>
            <a:spLocks noGrp="1"/>
          </p:cNvSpPr>
          <p:nvPr>
            <p:ph idx="1"/>
          </p:nvPr>
        </p:nvSpPr>
        <p:spPr>
          <a:xfrm>
            <a:off x="1591734" y="2604654"/>
            <a:ext cx="10058400" cy="3897745"/>
          </a:xfrm>
        </p:spPr>
        <p:txBody>
          <a:bodyPr/>
          <a:lstStyle/>
          <a:p>
            <a:pPr marL="0" indent="0">
              <a:buNone/>
            </a:pPr>
            <a:r>
              <a:rPr lang="en-US" sz="2400"/>
              <a:t>Mentor: </a:t>
            </a:r>
            <a:r>
              <a:rPr lang="en-US" sz="2400" smtClean="0"/>
              <a:t>Three locations in a line are captured.</a:t>
            </a:r>
            <a:endParaRPr lang="en-US" sz="2400"/>
          </a:p>
          <a:p>
            <a:pPr marL="0" indent="0">
              <a:buNone/>
            </a:pPr>
            <a:r>
              <a:rPr lang="en-US" sz="2400"/>
              <a:t>Rosie: I do not see </a:t>
            </a:r>
            <a:r>
              <a:rPr lang="en-US" sz="2400" smtClean="0"/>
              <a:t>that. The locations in a line are not captured.</a:t>
            </a:r>
            <a:endParaRPr lang="en-US" sz="2400"/>
          </a:p>
          <a:p>
            <a:endParaRPr lang="en-US" sz="24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129" y="3574515"/>
            <a:ext cx="6255525" cy="2725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129" y="3574515"/>
            <a:ext cx="6255525" cy="2785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 name="Table 6"/>
          <p:cNvGraphicFramePr>
            <a:graphicFrameLocks noGrp="1"/>
          </p:cNvGraphicFramePr>
          <p:nvPr>
            <p:extLst/>
          </p:nvPr>
        </p:nvGraphicFramePr>
        <p:xfrm>
          <a:off x="1591734" y="944864"/>
          <a:ext cx="10058400" cy="1554480"/>
        </p:xfrm>
        <a:graphic>
          <a:graphicData uri="http://schemas.openxmlformats.org/drawingml/2006/table">
            <a:tbl>
              <a:tblPr firstRow="1" bandRow="1">
                <a:tableStyleId>{0660B408-B3CF-4A94-85FC-2B1E0A45F4A2}</a:tableStyleId>
              </a:tblPr>
              <a:tblGrid>
                <a:gridCol w="2661611"/>
                <a:gridCol w="3699164"/>
                <a:gridCol w="3697625"/>
              </a:tblGrid>
              <a:tr h="280159">
                <a:tc>
                  <a:txBody>
                    <a:bodyPr/>
                    <a:lstStyle/>
                    <a:p>
                      <a:r>
                        <a:rPr lang="en-US" sz="1800" b="0" smtClean="0">
                          <a:latin typeface="Arial" panose="020B0604020202020204" pitchFamily="34" charset="0"/>
                          <a:cs typeface="Arial" panose="020B0604020202020204" pitchFamily="34" charset="0"/>
                        </a:rPr>
                        <a:t>Easy</a:t>
                      </a:r>
                      <a:endParaRPr lang="en-US" sz="1800" b="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smtClean="0">
                          <a:solidFill>
                            <a:schemeClr val="lt1"/>
                          </a:solidFill>
                          <a:latin typeface="Arial" panose="020B0604020202020204" pitchFamily="34" charset="0"/>
                          <a:cs typeface="Arial" panose="020B0604020202020204" pitchFamily="34" charset="0"/>
                        </a:rPr>
                        <a:t>Medium</a:t>
                      </a:r>
                      <a:endParaRPr lang="en-US" sz="1800" b="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smtClean="0">
                          <a:solidFill>
                            <a:schemeClr val="lt1"/>
                          </a:solidFill>
                          <a:latin typeface="Arial" panose="020B0604020202020204" pitchFamily="34" charset="0"/>
                          <a:ea typeface="+mn-ea"/>
                          <a:cs typeface="Arial" panose="020B0604020202020204" pitchFamily="34" charset="0"/>
                        </a:rPr>
                        <a:t>Difficult</a:t>
                      </a:r>
                    </a:p>
                  </a:txBody>
                  <a:tcPr/>
                </a:tc>
              </a:tr>
              <a:tr h="455419">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Single attribute</a:t>
                      </a:r>
                    </a:p>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Binary</a:t>
                      </a:r>
                      <a:r>
                        <a:rPr lang="en-US" sz="1800" b="0" baseline="0" smtClean="0">
                          <a:latin typeface="Arial" panose="020B0604020202020204" pitchFamily="34" charset="0"/>
                          <a:cs typeface="Arial" panose="020B0604020202020204" pitchFamily="34" charset="0"/>
                        </a:rPr>
                        <a:t> relation</a:t>
                      </a:r>
                      <a:endParaRPr lang="en-US" sz="18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Unsatisfied condition &amp;</a:t>
                      </a:r>
                    </a:p>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Learned</a:t>
                      </a:r>
                      <a:r>
                        <a:rPr lang="en-US" sz="1800" b="0" baseline="0" smtClean="0">
                          <a:latin typeface="Arial" panose="020B0604020202020204" pitchFamily="34" charset="0"/>
                          <a:cs typeface="Arial" panose="020B0604020202020204" pitchFamily="34" charset="0"/>
                        </a:rPr>
                        <a:t> predicate or property of object required</a:t>
                      </a:r>
                      <a:endParaRPr lang="en-US" sz="1800" b="0">
                        <a:latin typeface="Arial" panose="020B0604020202020204" pitchFamily="34" charset="0"/>
                        <a:cs typeface="Arial" panose="020B0604020202020204" pitchFamily="34" charset="0"/>
                      </a:endParaRPr>
                    </a:p>
                  </a:txBody>
                  <a:tcPr/>
                </a:tc>
                <a:tc>
                  <a:txBody>
                    <a:bodyPr/>
                    <a:lstStyle/>
                    <a:p>
                      <a:pPr marL="342900" indent="-342900">
                        <a:buFont typeface="Arial" panose="020B0604020202020204" pitchFamily="34" charset="0"/>
                        <a:buChar char="•"/>
                      </a:pPr>
                      <a:r>
                        <a:rPr lang="en-US" sz="1800" b="0" smtClean="0">
                          <a:latin typeface="Arial" panose="020B0604020202020204" pitchFamily="34" charset="0"/>
                          <a:cs typeface="Arial" panose="020B0604020202020204" pitchFamily="34" charset="0"/>
                        </a:rPr>
                        <a:t>Unsatisfied</a:t>
                      </a:r>
                      <a:r>
                        <a:rPr lang="en-US" sz="1800" b="0" baseline="0" smtClean="0">
                          <a:latin typeface="Arial" panose="020B0604020202020204" pitchFamily="34" charset="0"/>
                          <a:cs typeface="Arial" panose="020B0604020202020204" pitchFamily="34" charset="0"/>
                        </a:rPr>
                        <a:t> condition &amp;</a:t>
                      </a:r>
                    </a:p>
                    <a:p>
                      <a:pPr marL="342900" indent="-342900">
                        <a:buFont typeface="Arial" panose="020B0604020202020204" pitchFamily="34" charset="0"/>
                        <a:buChar char="•"/>
                      </a:pPr>
                      <a:r>
                        <a:rPr lang="en-US" sz="1800" b="0" baseline="0" smtClean="0">
                          <a:latin typeface="Arial" panose="020B0604020202020204" pitchFamily="34" charset="0"/>
                          <a:cs typeface="Arial" panose="020B0604020202020204" pitchFamily="34" charset="0"/>
                        </a:rPr>
                        <a:t>Learned predicate or property of object required</a:t>
                      </a:r>
                    </a:p>
                    <a:p>
                      <a:pPr marL="342900" indent="-342900">
                        <a:buFont typeface="Arial" panose="020B0604020202020204" pitchFamily="34" charset="0"/>
                        <a:buChar char="•"/>
                      </a:pPr>
                      <a:r>
                        <a:rPr lang="en-US" sz="1800" b="0" baseline="0" smtClean="0">
                          <a:latin typeface="Arial" panose="020B0604020202020204" pitchFamily="34" charset="0"/>
                          <a:cs typeface="Arial" panose="020B0604020202020204" pitchFamily="34" charset="0"/>
                        </a:rPr>
                        <a:t>Inherent ambiguity</a:t>
                      </a:r>
                      <a:endParaRPr lang="en-US" sz="1800" b="0">
                        <a:latin typeface="Arial" panose="020B0604020202020204" pitchFamily="34" charset="0"/>
                        <a:cs typeface="Arial" panose="020B0604020202020204" pitchFamily="34" charset="0"/>
                      </a:endParaRPr>
                    </a:p>
                  </a:txBody>
                  <a:tcPr/>
                </a:tc>
              </a:tr>
            </a:tbl>
          </a:graphicData>
        </a:graphic>
      </p:graphicFrame>
      <p:sp>
        <p:nvSpPr>
          <p:cNvPr id="8" name="Rectangle 7"/>
          <p:cNvSpPr/>
          <p:nvPr/>
        </p:nvSpPr>
        <p:spPr bwMode="auto">
          <a:xfrm>
            <a:off x="7955974" y="874411"/>
            <a:ext cx="3672993" cy="1614857"/>
          </a:xfrm>
          <a:prstGeom prst="rect">
            <a:avLst/>
          </a:prstGeom>
          <a:noFill/>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9" name="Rectangle 8"/>
          <p:cNvSpPr/>
          <p:nvPr/>
        </p:nvSpPr>
        <p:spPr bwMode="auto">
          <a:xfrm>
            <a:off x="1591733" y="976657"/>
            <a:ext cx="6343073" cy="1522687"/>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4" name="Rectangle 3"/>
          <p:cNvSpPr/>
          <p:nvPr/>
        </p:nvSpPr>
        <p:spPr>
          <a:xfrm>
            <a:off x="87560" y="4337068"/>
            <a:ext cx="3008345" cy="1200329"/>
          </a:xfrm>
          <a:prstGeom prst="rect">
            <a:avLst/>
          </a:prstGeom>
        </p:spPr>
        <p:txBody>
          <a:bodyPr wrap="square">
            <a:spAutoFit/>
          </a:bodyPr>
          <a:lstStyle/>
          <a:p>
            <a:r>
              <a:rPr lang="en-US" sz="2400" i="1">
                <a:solidFill>
                  <a:srgbClr val="000000"/>
                </a:solidFill>
                <a:latin typeface="Arial" panose="020B0604020202020204" pitchFamily="34" charset="0"/>
                <a:cs typeface="Arial" panose="020B0604020202020204" pitchFamily="34" charset="0"/>
              </a:rPr>
              <a:t>If </a:t>
            </a:r>
            <a:r>
              <a:rPr lang="en-US" sz="2400" i="1">
                <a:solidFill>
                  <a:srgbClr val="000000"/>
                </a:solidFill>
                <a:latin typeface="Arial" panose="020B0604020202020204" pitchFamily="34" charset="0"/>
                <a:cs typeface="Arial" panose="020B0604020202020204" pitchFamily="34" charset="0"/>
              </a:rPr>
              <a:t>an object is below a red block, </a:t>
            </a:r>
            <a:r>
              <a:rPr lang="en-US" sz="2400" i="1">
                <a:solidFill>
                  <a:srgbClr val="000000"/>
                </a:solidFill>
                <a:latin typeface="Arial" panose="020B0604020202020204" pitchFamily="34" charset="0"/>
                <a:cs typeface="Arial" panose="020B0604020202020204" pitchFamily="34" charset="0"/>
              </a:rPr>
              <a:t>then it is </a:t>
            </a:r>
            <a:r>
              <a:rPr lang="en-US" sz="2400" i="1">
                <a:solidFill>
                  <a:srgbClr val="000000"/>
                </a:solidFill>
                <a:latin typeface="Arial" panose="020B0604020202020204" pitchFamily="34" charset="0"/>
                <a:cs typeface="Arial" panose="020B0604020202020204" pitchFamily="34" charset="0"/>
              </a:rPr>
              <a:t>captured</a:t>
            </a:r>
            <a:endParaRPr lang="en-US" sz="2400" i="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1828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solidFill>
                  <a:srgbClr val="091F5A">
                    <a:alpha val="25000"/>
                  </a:srgbClr>
                </a:solidFill>
              </a:rPr>
              <a:t>Transparency </a:t>
            </a:r>
            <a:r>
              <a:rPr lang="en-US" smtClean="0">
                <a:solidFill>
                  <a:srgbClr val="091F5A">
                    <a:alpha val="25000"/>
                  </a:srgbClr>
                </a:solidFill>
              </a:rPr>
              <a:t>mechanisms</a:t>
            </a:r>
            <a:endParaRPr lang="en-US">
              <a:solidFill>
                <a:srgbClr val="091F5A">
                  <a:alpha val="25000"/>
                </a:srgbClr>
              </a:solidFill>
            </a:endParaRPr>
          </a:p>
          <a:p>
            <a:r>
              <a:rPr lang="en-US">
                <a:solidFill>
                  <a:srgbClr val="091F5A">
                    <a:alpha val="25000"/>
                  </a:srgbClr>
                </a:solidFill>
              </a:rPr>
              <a:t>Taxonomy of interaction failures</a:t>
            </a:r>
          </a:p>
          <a:p>
            <a:r>
              <a:rPr lang="en-US" smtClean="0"/>
              <a:t>User study</a:t>
            </a:r>
          </a:p>
          <a:p>
            <a:r>
              <a:rPr lang="en-US" smtClean="0">
                <a:solidFill>
                  <a:srgbClr val="091F5A">
                    <a:alpha val="25000"/>
                  </a:srgbClr>
                </a:solidFill>
              </a:rPr>
              <a:t>Results</a:t>
            </a:r>
          </a:p>
          <a:p>
            <a:r>
              <a:rPr lang="en-US" smtClean="0">
                <a:solidFill>
                  <a:srgbClr val="091F5A">
                    <a:alpha val="25000"/>
                  </a:srgbClr>
                </a:solidFill>
              </a:rPr>
              <a:t>Discussion</a:t>
            </a:r>
          </a:p>
        </p:txBody>
      </p:sp>
    </p:spTree>
    <p:extLst>
      <p:ext uri="{BB962C8B-B14F-4D97-AF65-F5344CB8AC3E}">
        <p14:creationId xmlns:p14="http://schemas.microsoft.com/office/powerpoint/2010/main" val="566700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Study design</a:t>
            </a:r>
            <a:endParaRPr lang="en-US"/>
          </a:p>
        </p:txBody>
      </p:sp>
      <p:graphicFrame>
        <p:nvGraphicFramePr>
          <p:cNvPr id="4" name="Table 3"/>
          <p:cNvGraphicFramePr>
            <a:graphicFrameLocks noGrp="1"/>
          </p:cNvGraphicFramePr>
          <p:nvPr>
            <p:extLst/>
          </p:nvPr>
        </p:nvGraphicFramePr>
        <p:xfrm>
          <a:off x="1591734" y="1052317"/>
          <a:ext cx="8809572" cy="2286000"/>
        </p:xfrm>
        <a:graphic>
          <a:graphicData uri="http://schemas.openxmlformats.org/drawingml/2006/table">
            <a:tbl>
              <a:tblPr firstRow="1" bandRow="1">
                <a:tableStyleId>{21E4AEA4-8DFA-4A89-87EB-49C32662AFE0}</a:tableStyleId>
              </a:tblPr>
              <a:tblGrid>
                <a:gridCol w="1468262"/>
                <a:gridCol w="1468262"/>
                <a:gridCol w="1468262"/>
                <a:gridCol w="1468262"/>
                <a:gridCol w="1468262"/>
                <a:gridCol w="1468262"/>
              </a:tblGrid>
              <a:tr h="410634">
                <a:tc>
                  <a:txBody>
                    <a:bodyPr/>
                    <a:lstStyle/>
                    <a:p>
                      <a:pPr lvl="0" algn="ctr"/>
                      <a:endParaRPr lang="en-US" sz="2400" b="0">
                        <a:solidFill>
                          <a:schemeClr val="tx1"/>
                        </a:solidFill>
                        <a:latin typeface="Arial" panose="020B0604020202020204" pitchFamily="34" charset="0"/>
                        <a:cs typeface="Arial" panose="020B0604020202020204" pitchFamily="34" charset="0"/>
                      </a:endParaRPr>
                    </a:p>
                  </a:txBody>
                  <a:tcPr vert="vert270" anchor="ct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gridSpan="4">
                  <a:txBody>
                    <a:bodyPr/>
                    <a:lstStyle/>
                    <a:p>
                      <a:pPr algn="ctr"/>
                      <a:r>
                        <a:rPr lang="en-US" sz="2400" b="0" smtClean="0">
                          <a:solidFill>
                            <a:schemeClr val="bg1"/>
                          </a:solidFill>
                          <a:latin typeface="Arial" panose="020B0604020202020204" pitchFamily="34" charset="0"/>
                          <a:cs typeface="Arial" panose="020B0604020202020204" pitchFamily="34" charset="0"/>
                        </a:rPr>
                        <a:t>Transparency mechanisms</a:t>
                      </a:r>
                      <a:endParaRPr lang="en-US" sz="2400" b="0">
                        <a:solidFill>
                          <a:schemeClr val="bg1"/>
                        </a:solidFill>
                        <a:latin typeface="Arial" panose="020B060402020202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r>
              <a:tr h="410634">
                <a:tc rowSpan="4">
                  <a:txBody>
                    <a:bodyPr/>
                    <a:lstStyle/>
                    <a:p>
                      <a:pPr lvl="0" algn="ctr"/>
                      <a:r>
                        <a:rPr lang="en-US" sz="2400" b="0" smtClean="0">
                          <a:solidFill>
                            <a:schemeClr val="tx1"/>
                          </a:solidFill>
                          <a:latin typeface="Arial" panose="020B0604020202020204" pitchFamily="34" charset="0"/>
                          <a:cs typeface="Arial" panose="020B0604020202020204" pitchFamily="34" charset="0"/>
                        </a:rPr>
                        <a:t>Kinds of failure</a:t>
                      </a:r>
                      <a:endParaRPr lang="en-US" sz="2400" b="0">
                        <a:solidFill>
                          <a:schemeClr val="tx1"/>
                        </a:solidFill>
                        <a:latin typeface="Arial" panose="020B0604020202020204" pitchFamily="34" charset="0"/>
                        <a:cs typeface="Arial" panose="020B0604020202020204" pitchFamily="34" charset="0"/>
                      </a:endParaRPr>
                    </a:p>
                  </a:txBody>
                  <a:tcPr vert="vert270" anchor="ct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r>
                        <a:rPr lang="en-US" sz="2400" b="0" smtClean="0">
                          <a:solidFill>
                            <a:schemeClr val="tx1"/>
                          </a:solidFill>
                          <a:latin typeface="Arial" panose="020B0604020202020204" pitchFamily="34" charset="0"/>
                          <a:cs typeface="Arial" panose="020B0604020202020204" pitchFamily="34" charset="0"/>
                        </a:rPr>
                        <a:t>None</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r>
                        <a:rPr lang="en-US" sz="2400" b="0" smtClean="0">
                          <a:solidFill>
                            <a:schemeClr val="tx1"/>
                          </a:solidFill>
                          <a:latin typeface="Arial" panose="020B0604020202020204" pitchFamily="34" charset="0"/>
                          <a:cs typeface="Arial" panose="020B0604020202020204" pitchFamily="34" charset="0"/>
                        </a:rPr>
                        <a:t>Q-A</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r>
                        <a:rPr lang="en-US" sz="2400" b="0" smtClean="0">
                          <a:solidFill>
                            <a:schemeClr val="tx1"/>
                          </a:solidFill>
                          <a:latin typeface="Arial" panose="020B0604020202020204" pitchFamily="34" charset="0"/>
                          <a:cs typeface="Arial" panose="020B0604020202020204" pitchFamily="34" charset="0"/>
                        </a:rPr>
                        <a:t>Screen</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r>
                        <a:rPr lang="en-US" sz="2400" b="0" smtClean="0">
                          <a:solidFill>
                            <a:schemeClr val="tx1"/>
                          </a:solidFill>
                          <a:latin typeface="Arial" panose="020B0604020202020204" pitchFamily="34" charset="0"/>
                          <a:cs typeface="Arial" panose="020B0604020202020204" pitchFamily="34" charset="0"/>
                        </a:rPr>
                        <a:t>Both</a:t>
                      </a:r>
                      <a:endParaRPr lang="en-US" sz="2400" b="0">
                        <a:solidFill>
                          <a:schemeClr val="tx1"/>
                        </a:solidFill>
                        <a:latin typeface="Arial" panose="020B0604020202020204" pitchFamily="34" charset="0"/>
                        <a:cs typeface="Arial" panose="020B0604020202020204" pitchFamily="34" charset="0"/>
                      </a:endParaRPr>
                    </a:p>
                  </a:txBody>
                  <a:tcPr/>
                </a:tc>
              </a:tr>
              <a:tr h="410634">
                <a:tc vMerge="1">
                  <a:txBody>
                    <a:bodyPr/>
                    <a:lstStyle/>
                    <a:p>
                      <a:endParaRPr lang="en-US"/>
                    </a:p>
                  </a:txBody>
                  <a:tcPr/>
                </a:tc>
                <a:tc>
                  <a:txBody>
                    <a:bodyPr/>
                    <a:lstStyle/>
                    <a:p>
                      <a:r>
                        <a:rPr lang="en-US" sz="2400" b="0" smtClean="0">
                          <a:solidFill>
                            <a:schemeClr val="tx1"/>
                          </a:solidFill>
                          <a:latin typeface="Arial" panose="020B0604020202020204" pitchFamily="34" charset="0"/>
                          <a:cs typeface="Arial" panose="020B0604020202020204" pitchFamily="34" charset="0"/>
                        </a:rPr>
                        <a:t>Easy</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r>
              <a:tr h="410634">
                <a:tc vMerge="1">
                  <a:txBody>
                    <a:bodyPr/>
                    <a:lstStyle/>
                    <a:p>
                      <a:endParaRPr lang="en-US"/>
                    </a:p>
                  </a:txBody>
                  <a:tcPr/>
                </a:tc>
                <a:tc>
                  <a:txBody>
                    <a:bodyPr/>
                    <a:lstStyle/>
                    <a:p>
                      <a:r>
                        <a:rPr lang="en-US" sz="2400" b="0" smtClean="0">
                          <a:solidFill>
                            <a:schemeClr val="tx1"/>
                          </a:solidFill>
                          <a:latin typeface="Arial" panose="020B0604020202020204" pitchFamily="34" charset="0"/>
                          <a:cs typeface="Arial" panose="020B0604020202020204" pitchFamily="34" charset="0"/>
                        </a:rPr>
                        <a:t>Medium</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r>
              <a:tr h="410634">
                <a:tc vMerge="1">
                  <a:txBody>
                    <a:bodyPr/>
                    <a:lstStyle/>
                    <a:p>
                      <a:endParaRPr lang="en-US"/>
                    </a:p>
                  </a:txBody>
                  <a:tcPr/>
                </a:tc>
                <a:tc>
                  <a:txBody>
                    <a:bodyPr/>
                    <a:lstStyle/>
                    <a:p>
                      <a:r>
                        <a:rPr lang="en-US" sz="2400" b="0" smtClean="0">
                          <a:solidFill>
                            <a:schemeClr val="tx1"/>
                          </a:solidFill>
                          <a:latin typeface="Arial" panose="020B0604020202020204" pitchFamily="34" charset="0"/>
                          <a:cs typeface="Arial" panose="020B0604020202020204" pitchFamily="34" charset="0"/>
                        </a:rPr>
                        <a:t>Difficult</a:t>
                      </a:r>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c>
                  <a:txBody>
                    <a:bodyPr/>
                    <a:lstStyle/>
                    <a:p>
                      <a:endParaRPr lang="en-US" sz="2400" b="0">
                        <a:solidFill>
                          <a:schemeClr val="tx1"/>
                        </a:solidFill>
                        <a:latin typeface="Arial" panose="020B0604020202020204" pitchFamily="34" charset="0"/>
                        <a:cs typeface="Arial" panose="020B0604020202020204" pitchFamily="34" charset="0"/>
                      </a:endParaRPr>
                    </a:p>
                  </a:txBody>
                  <a:tcPr/>
                </a:tc>
              </a:tr>
            </a:tbl>
          </a:graphicData>
        </a:graphic>
      </p:graphicFrame>
      <p:sp>
        <p:nvSpPr>
          <p:cNvPr id="5" name="Content Placeholder 2"/>
          <p:cNvSpPr>
            <a:spLocks noGrp="1"/>
          </p:cNvSpPr>
          <p:nvPr>
            <p:ph idx="1"/>
          </p:nvPr>
        </p:nvSpPr>
        <p:spPr>
          <a:xfrm>
            <a:off x="1171074" y="3568308"/>
            <a:ext cx="10479060" cy="2934091"/>
          </a:xfrm>
        </p:spPr>
        <p:txBody>
          <a:bodyPr/>
          <a:lstStyle/>
          <a:p>
            <a:r>
              <a:rPr lang="en-US" sz="2400" smtClean="0"/>
              <a:t>Dependent variables: accuracy, text-answer accuracy, confidence, time</a:t>
            </a:r>
          </a:p>
          <a:p>
            <a:r>
              <a:rPr lang="en-US" sz="2400" smtClean="0"/>
              <a:t>Interaction failures across 5 </a:t>
            </a:r>
            <a:r>
              <a:rPr lang="en-US" sz="2400"/>
              <a:t>games and </a:t>
            </a:r>
            <a:r>
              <a:rPr lang="en-US" sz="2400" smtClean="0"/>
              <a:t>puzzles</a:t>
            </a:r>
            <a:endParaRPr lang="en-US" sz="2400"/>
          </a:p>
          <a:p>
            <a:r>
              <a:rPr lang="en-US" sz="2400" smtClean="0"/>
              <a:t>Conducted study on Mechanical turk (N=64)</a:t>
            </a:r>
          </a:p>
          <a:p>
            <a:r>
              <a:rPr lang="en-US" sz="2400" smtClean="0"/>
              <a:t>Randomized </a:t>
            </a:r>
          </a:p>
          <a:p>
            <a:pPr lvl="1"/>
            <a:r>
              <a:rPr lang="en-US" sz="2000" smtClean="0"/>
              <a:t>order </a:t>
            </a:r>
            <a:r>
              <a:rPr lang="en-US" sz="2000"/>
              <a:t>of examples </a:t>
            </a:r>
            <a:endParaRPr lang="en-US" sz="2000" smtClean="0"/>
          </a:p>
          <a:p>
            <a:pPr lvl="1"/>
            <a:r>
              <a:rPr lang="en-US" sz="2000" smtClean="0"/>
              <a:t>transparency </a:t>
            </a:r>
            <a:r>
              <a:rPr lang="en-US" sz="2000"/>
              <a:t>mechanisms </a:t>
            </a:r>
            <a:r>
              <a:rPr lang="en-US" sz="2000" smtClean="0"/>
              <a:t>available with example</a:t>
            </a:r>
            <a:endParaRPr lang="en-US" sz="2000"/>
          </a:p>
        </p:txBody>
      </p:sp>
    </p:spTree>
    <p:extLst>
      <p:ext uri="{BB962C8B-B14F-4D97-AF65-F5344CB8AC3E}">
        <p14:creationId xmlns:p14="http://schemas.microsoft.com/office/powerpoint/2010/main" val="4028328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task learning robot</a:t>
            </a:r>
            <a:endParaRPr lang="en-US" dirty="0"/>
          </a:p>
        </p:txBody>
      </p:sp>
      <p:sp>
        <p:nvSpPr>
          <p:cNvPr id="3" name="Content Placeholder 2"/>
          <p:cNvSpPr>
            <a:spLocks noGrp="1"/>
          </p:cNvSpPr>
          <p:nvPr>
            <p:ph idx="1"/>
          </p:nvPr>
        </p:nvSpPr>
        <p:spPr>
          <a:xfrm>
            <a:off x="1591734" y="1066800"/>
            <a:ext cx="10058400" cy="5435600"/>
          </a:xfrm>
        </p:spPr>
        <p:txBody>
          <a:bodyPr/>
          <a:lstStyle/>
          <a:p>
            <a:r>
              <a:rPr lang="en-US" sz="2800" dirty="0" smtClean="0"/>
              <a:t>Learns </a:t>
            </a:r>
            <a:r>
              <a:rPr lang="en-US" sz="2800" smtClean="0"/>
              <a:t>new tasks </a:t>
            </a:r>
            <a:r>
              <a:rPr lang="en-US" sz="2800" dirty="0" smtClean="0"/>
              <a:t>through instruction from humans</a:t>
            </a:r>
          </a:p>
          <a:p>
            <a:pPr lvl="1"/>
            <a:r>
              <a:rPr lang="en-US" sz="2400" smtClean="0"/>
              <a:t>Using language </a:t>
            </a:r>
            <a:r>
              <a:rPr lang="en-US" sz="2400" dirty="0"/>
              <a:t>and </a:t>
            </a:r>
            <a:r>
              <a:rPr lang="en-US" sz="2400" dirty="0" smtClean="0"/>
              <a:t>demonstration</a:t>
            </a:r>
          </a:p>
          <a:p>
            <a:pPr lvl="1"/>
            <a:endParaRPr lang="en-US" dirty="0" smtClean="0"/>
          </a:p>
          <a:p>
            <a:pPr marL="0" indent="0" algn="ctr">
              <a:buNone/>
            </a:pPr>
            <a:r>
              <a:rPr lang="en-US" sz="2800" dirty="0" smtClean="0"/>
              <a:t>Goal: Non-expert users can interact with and teach ITL robots</a:t>
            </a:r>
            <a:endParaRPr lang="en-US" sz="2800" dirty="0"/>
          </a:p>
        </p:txBody>
      </p:sp>
      <p:pic>
        <p:nvPicPr>
          <p:cNvPr id="9" name="Picture 8"/>
          <p:cNvPicPr>
            <a:picLocks noChangeAspect="1"/>
          </p:cNvPicPr>
          <p:nvPr/>
        </p:nvPicPr>
        <p:blipFill>
          <a:blip r:embed="rId3"/>
          <a:stretch>
            <a:fillRect/>
          </a:stretch>
        </p:blipFill>
        <p:spPr>
          <a:xfrm>
            <a:off x="6792297" y="4220436"/>
            <a:ext cx="4064432" cy="2281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srcRect t="1410"/>
          <a:stretch/>
        </p:blipFill>
        <p:spPr>
          <a:xfrm>
            <a:off x="2058618" y="4220436"/>
            <a:ext cx="4096392" cy="2281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bwMode="auto">
          <a:xfrm>
            <a:off x="1591734" y="2542478"/>
            <a:ext cx="10037233" cy="535258"/>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dirty="0">
              <a:solidFill>
                <a:srgbClr val="000000"/>
              </a:solidFill>
              <a:latin typeface="Arial" pitchFamily="-110" charset="0"/>
              <a:ea typeface="Arial" pitchFamily="-110" charset="0"/>
              <a:cs typeface="Arial" pitchFamily="-110" charset="0"/>
            </a:endParaRPr>
          </a:p>
        </p:txBody>
      </p:sp>
    </p:spTree>
    <p:extLst>
      <p:ext uri="{BB962C8B-B14F-4D97-AF65-F5344CB8AC3E}">
        <p14:creationId xmlns:p14="http://schemas.microsoft.com/office/powerpoint/2010/main" val="2186985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Evaluating user’s mental model of robot</a:t>
            </a:r>
            <a:endParaRPr lang="en-US"/>
          </a:p>
        </p:txBody>
      </p:sp>
      <p:sp>
        <p:nvSpPr>
          <p:cNvPr id="3" name="Content Placeholder 2"/>
          <p:cNvSpPr>
            <a:spLocks noGrp="1"/>
          </p:cNvSpPr>
          <p:nvPr>
            <p:ph idx="1"/>
          </p:nvPr>
        </p:nvSpPr>
        <p:spPr>
          <a:xfrm>
            <a:off x="1591734" y="1066800"/>
            <a:ext cx="10058400" cy="5435600"/>
          </a:xfrm>
          <a:ln>
            <a:noFill/>
          </a:ln>
        </p:spPr>
        <p:txBody>
          <a:bodyPr/>
          <a:lstStyle/>
          <a:p>
            <a:r>
              <a:rPr lang="en-US" sz="2800" i="1" smtClean="0">
                <a:ln>
                  <a:solidFill>
                    <a:srgbClr val="00B050"/>
                  </a:solidFill>
                </a:ln>
                <a:solidFill>
                  <a:srgbClr val="00B050"/>
                </a:solidFill>
              </a:rPr>
              <a:t>Reason for failure</a:t>
            </a:r>
            <a:r>
              <a:rPr lang="en-US" sz="2800" smtClean="0">
                <a:ln>
                  <a:solidFill>
                    <a:srgbClr val="00B050"/>
                  </a:solidFill>
                </a:ln>
                <a:solidFill>
                  <a:srgbClr val="00B050"/>
                </a:solidFill>
              </a:rPr>
              <a:t>: </a:t>
            </a:r>
            <a:r>
              <a:rPr lang="en-US" sz="2800" smtClean="0"/>
              <a:t>Cues provided by robot influence user’s mental model </a:t>
            </a:r>
            <a:r>
              <a:rPr lang="en-US" sz="2800"/>
              <a:t>[Kiesler, S., </a:t>
            </a:r>
            <a:r>
              <a:rPr lang="en-US" sz="2800" i="1"/>
              <a:t>ROMAN ‘05</a:t>
            </a:r>
            <a:r>
              <a:rPr lang="en-US" sz="2800"/>
              <a:t>]</a:t>
            </a:r>
          </a:p>
          <a:p>
            <a:r>
              <a:rPr lang="en-US" sz="2800" i="1" smtClean="0">
                <a:ln>
                  <a:solidFill>
                    <a:srgbClr val="00B050"/>
                  </a:solidFill>
                </a:ln>
                <a:solidFill>
                  <a:srgbClr val="00B050"/>
                </a:solidFill>
              </a:rPr>
              <a:t>Accuracy and confidence</a:t>
            </a:r>
            <a:r>
              <a:rPr lang="en-US" sz="2800" smtClean="0"/>
              <a:t>: Measure </a:t>
            </a:r>
            <a:r>
              <a:rPr lang="en-US" sz="2800"/>
              <a:t>user’s prediction of robot’s behavior [Norman, D., </a:t>
            </a:r>
            <a:r>
              <a:rPr lang="en-US" sz="2800" i="1"/>
              <a:t>Mental models ‘14</a:t>
            </a:r>
            <a:r>
              <a:rPr lang="en-US" sz="2800" i="1" smtClean="0"/>
              <a:t>]</a:t>
            </a:r>
          </a:p>
          <a:p>
            <a:r>
              <a:rPr lang="en-US" sz="2800" i="1">
                <a:ln>
                  <a:solidFill>
                    <a:srgbClr val="00B050"/>
                  </a:solidFill>
                </a:ln>
                <a:solidFill>
                  <a:srgbClr val="00B050"/>
                </a:solidFill>
              </a:rPr>
              <a:t>Response time</a:t>
            </a:r>
          </a:p>
          <a:p>
            <a:endParaRPr lang="en-US" sz="2800" smtClean="0"/>
          </a:p>
        </p:txBody>
      </p:sp>
    </p:spTree>
    <p:extLst>
      <p:ext uri="{BB962C8B-B14F-4D97-AF65-F5344CB8AC3E}">
        <p14:creationId xmlns:p14="http://schemas.microsoft.com/office/powerpoint/2010/main" val="1429900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study - Example</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7373"/>
          <a:stretch/>
        </p:blipFill>
        <p:spPr>
          <a:xfrm>
            <a:off x="2031792" y="1066801"/>
            <a:ext cx="8239251" cy="5666509"/>
          </a:xfrm>
          <a:prstGeom prst="rect">
            <a:avLst/>
          </a:prstGeom>
        </p:spPr>
      </p:pic>
      <p:sp>
        <p:nvSpPr>
          <p:cNvPr id="5" name="Rectangle 4"/>
          <p:cNvSpPr/>
          <p:nvPr/>
        </p:nvSpPr>
        <p:spPr bwMode="auto">
          <a:xfrm>
            <a:off x="2031792" y="1593273"/>
            <a:ext cx="4867772" cy="401782"/>
          </a:xfrm>
          <a:prstGeom prst="rect">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6" name="Rectangle 5"/>
          <p:cNvSpPr/>
          <p:nvPr/>
        </p:nvSpPr>
        <p:spPr bwMode="auto">
          <a:xfrm>
            <a:off x="2031792" y="1995055"/>
            <a:ext cx="4424426" cy="3588327"/>
          </a:xfrm>
          <a:prstGeom prst="rect">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7" name="Rectangle 6"/>
          <p:cNvSpPr/>
          <p:nvPr/>
        </p:nvSpPr>
        <p:spPr bwMode="auto">
          <a:xfrm>
            <a:off x="2031791" y="6137563"/>
            <a:ext cx="8239251" cy="471055"/>
          </a:xfrm>
          <a:prstGeom prst="rect">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8" name="Rectangle 7"/>
          <p:cNvSpPr/>
          <p:nvPr/>
        </p:nvSpPr>
        <p:spPr bwMode="auto">
          <a:xfrm>
            <a:off x="2031791" y="5624945"/>
            <a:ext cx="8239251" cy="471055"/>
          </a:xfrm>
          <a:prstGeom prst="rect">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9" name="Rectangle 8"/>
          <p:cNvSpPr/>
          <p:nvPr/>
        </p:nvSpPr>
        <p:spPr bwMode="auto">
          <a:xfrm>
            <a:off x="6456218" y="2036618"/>
            <a:ext cx="3463637" cy="3463635"/>
          </a:xfrm>
          <a:prstGeom prst="rect">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11492"/>
          <a:stretch/>
        </p:blipFill>
        <p:spPr>
          <a:xfrm>
            <a:off x="2031790" y="3239192"/>
            <a:ext cx="3629177" cy="336942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513" y="5624945"/>
            <a:ext cx="4108530" cy="904953"/>
          </a:xfrm>
          <a:prstGeom prst="rect">
            <a:avLst/>
          </a:prstGeom>
        </p:spPr>
      </p:pic>
    </p:spTree>
    <p:extLst>
      <p:ext uri="{BB962C8B-B14F-4D97-AF65-F5344CB8AC3E}">
        <p14:creationId xmlns:p14="http://schemas.microsoft.com/office/powerpoint/2010/main" val="59435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a:t>
            </a:r>
            <a:r>
              <a:rPr lang="en-US" smtClean="0"/>
              <a:t>study </a:t>
            </a:r>
            <a:r>
              <a:rPr lang="en-US"/>
              <a:t>- </a:t>
            </a:r>
            <a:r>
              <a:rPr lang="en-US" smtClean="0"/>
              <a:t>Example</a:t>
            </a:r>
            <a:endParaRPr lang="en-US"/>
          </a:p>
        </p:txBody>
      </p:sp>
      <p:pic>
        <p:nvPicPr>
          <p:cNvPr id="3" name="Picture 2"/>
          <p:cNvPicPr>
            <a:picLocks noChangeAspect="1"/>
          </p:cNvPicPr>
          <p:nvPr/>
        </p:nvPicPr>
        <p:blipFill rotWithShape="1">
          <a:blip r:embed="rId3"/>
          <a:srcRect l="1799" t="8671" b="8363"/>
          <a:stretch/>
        </p:blipFill>
        <p:spPr>
          <a:xfrm>
            <a:off x="4574115" y="1145351"/>
            <a:ext cx="6524341" cy="160654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19074"/>
          <a:stretch/>
        </p:blipFill>
        <p:spPr>
          <a:xfrm>
            <a:off x="1591734" y="1145351"/>
            <a:ext cx="2617234" cy="176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bwMode="auto">
          <a:xfrm>
            <a:off x="5702670" y="1624460"/>
            <a:ext cx="4775200" cy="10839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5" name="TextBox 4"/>
          <p:cNvSpPr txBox="1"/>
          <p:nvPr/>
        </p:nvSpPr>
        <p:spPr>
          <a:xfrm>
            <a:off x="4646627" y="1804161"/>
            <a:ext cx="7060142" cy="2323713"/>
          </a:xfrm>
          <a:prstGeom prst="rect">
            <a:avLst/>
          </a:prstGeom>
          <a:noFill/>
          <a:ln>
            <a:solidFill>
              <a:schemeClr val="tx1"/>
            </a:solidFill>
          </a:ln>
        </p:spPr>
        <p:txBody>
          <a:bodyPr wrap="square" rtlCol="0">
            <a:spAutoFit/>
          </a:bodyPr>
          <a:lstStyle/>
          <a:p>
            <a:pPr marL="342900" indent="-342900">
              <a:spcBef>
                <a:spcPts val="600"/>
              </a:spcBef>
              <a:buFont typeface="+mj-lt"/>
              <a:buAutoNum type="arabicPeriod"/>
            </a:pPr>
            <a:r>
              <a:rPr lang="en-US" sz="2000">
                <a:solidFill>
                  <a:srgbClr val="000000"/>
                </a:solidFill>
                <a:latin typeface="Arial" panose="020B0604020202020204" pitchFamily="34" charset="0"/>
                <a:cs typeface="Arial" panose="020B0604020202020204" pitchFamily="34" charset="0"/>
              </a:rPr>
              <a:t>There are </a:t>
            </a:r>
            <a:r>
              <a:rPr lang="en-US" sz="2000">
                <a:solidFill>
                  <a:srgbClr val="000000"/>
                </a:solidFill>
                <a:latin typeface="Arial" panose="020B0604020202020204" pitchFamily="34" charset="0"/>
                <a:cs typeface="Arial" panose="020B0604020202020204" pitchFamily="34" charset="0"/>
              </a:rPr>
              <a:t>only two locations that are below red blocks</a:t>
            </a:r>
            <a:r>
              <a:rPr lang="en-US" sz="2000">
                <a:solidFill>
                  <a:srgbClr val="000000"/>
                </a:solidFill>
                <a:latin typeface="Arial" panose="020B0604020202020204" pitchFamily="34" charset="0"/>
                <a:cs typeface="Arial" panose="020B0604020202020204" pitchFamily="34" charset="0"/>
              </a:rPr>
              <a:t>.</a:t>
            </a:r>
            <a:endParaRPr lang="en-US" sz="2000">
              <a:solidFill>
                <a:srgbClr val="000000"/>
              </a:solidFill>
              <a:latin typeface="Arial" panose="020B0604020202020204" pitchFamily="34" charset="0"/>
              <a:cs typeface="Arial" panose="020B0604020202020204" pitchFamily="34" charset="0"/>
            </a:endParaRPr>
          </a:p>
          <a:p>
            <a:pPr marL="342900" indent="-342900">
              <a:spcBef>
                <a:spcPts val="600"/>
              </a:spcBef>
              <a:buFont typeface="+mj-lt"/>
              <a:buAutoNum type="arabicPeriod"/>
            </a:pPr>
            <a:r>
              <a:rPr lang="en-US" sz="2000">
                <a:solidFill>
                  <a:srgbClr val="000000"/>
                </a:solidFill>
                <a:latin typeface="Arial" panose="020B0604020202020204" pitchFamily="34" charset="0"/>
                <a:cs typeface="Arial" panose="020B0604020202020204" pitchFamily="34" charset="0"/>
              </a:rPr>
              <a:t>There </a:t>
            </a:r>
            <a:r>
              <a:rPr lang="en-US" sz="2000">
                <a:solidFill>
                  <a:srgbClr val="000000"/>
                </a:solidFill>
                <a:latin typeface="Arial" panose="020B0604020202020204" pitchFamily="34" charset="0"/>
                <a:cs typeface="Arial" panose="020B0604020202020204" pitchFamily="34" charset="0"/>
              </a:rPr>
              <a:t>are three captured locations but they are not linear</a:t>
            </a:r>
            <a:r>
              <a:rPr lang="en-US" sz="2000">
                <a:solidFill>
                  <a:srgbClr val="000000"/>
                </a:solidFill>
                <a:latin typeface="Arial" panose="020B0604020202020204" pitchFamily="34" charset="0"/>
                <a:cs typeface="Arial" panose="020B0604020202020204" pitchFamily="34" charset="0"/>
              </a:rPr>
              <a:t>.</a:t>
            </a:r>
            <a:endParaRPr lang="en-US" sz="2000">
              <a:solidFill>
                <a:srgbClr val="000000"/>
              </a:solidFill>
              <a:latin typeface="Arial" panose="020B0604020202020204" pitchFamily="34" charset="0"/>
              <a:cs typeface="Arial" panose="020B0604020202020204" pitchFamily="34" charset="0"/>
            </a:endParaRPr>
          </a:p>
          <a:p>
            <a:pPr marL="342900" indent="-342900">
              <a:spcBef>
                <a:spcPts val="600"/>
              </a:spcBef>
              <a:buFont typeface="+mj-lt"/>
              <a:buAutoNum type="arabicPeriod"/>
            </a:pPr>
            <a:r>
              <a:rPr lang="en-US" sz="2000">
                <a:solidFill>
                  <a:srgbClr val="000000"/>
                </a:solidFill>
                <a:latin typeface="Arial" panose="020B0604020202020204" pitchFamily="34" charset="0"/>
                <a:cs typeface="Arial" panose="020B0604020202020204" pitchFamily="34" charset="0"/>
              </a:rPr>
              <a:t>There </a:t>
            </a:r>
            <a:r>
              <a:rPr lang="en-US" sz="2000">
                <a:solidFill>
                  <a:srgbClr val="000000"/>
                </a:solidFill>
                <a:latin typeface="Arial" panose="020B0604020202020204" pitchFamily="34" charset="0"/>
                <a:cs typeface="Arial" panose="020B0604020202020204" pitchFamily="34" charset="0"/>
              </a:rPr>
              <a:t>are only two locations that are below blue blocks</a:t>
            </a:r>
            <a:r>
              <a:rPr lang="en-US" sz="2000">
                <a:solidFill>
                  <a:srgbClr val="000000"/>
                </a:solidFill>
                <a:latin typeface="Arial" panose="020B0604020202020204" pitchFamily="34" charset="0"/>
                <a:cs typeface="Arial" panose="020B0604020202020204" pitchFamily="34" charset="0"/>
              </a:rPr>
              <a:t>.</a:t>
            </a:r>
            <a:endParaRPr lang="en-US" sz="2000">
              <a:solidFill>
                <a:srgbClr val="000000"/>
              </a:solidFill>
              <a:latin typeface="Arial" panose="020B0604020202020204" pitchFamily="34" charset="0"/>
              <a:cs typeface="Arial" panose="020B0604020202020204" pitchFamily="34" charset="0"/>
            </a:endParaRPr>
          </a:p>
          <a:p>
            <a:pPr marL="342900" indent="-342900">
              <a:spcBef>
                <a:spcPts val="600"/>
              </a:spcBef>
              <a:buFont typeface="+mj-lt"/>
              <a:buAutoNum type="arabicPeriod"/>
            </a:pPr>
            <a:r>
              <a:rPr lang="en-US" sz="2000">
                <a:solidFill>
                  <a:srgbClr val="000000"/>
                </a:solidFill>
                <a:latin typeface="Arial" panose="020B0604020202020204" pitchFamily="34" charset="0"/>
                <a:cs typeface="Arial" panose="020B0604020202020204" pitchFamily="34" charset="0"/>
              </a:rPr>
              <a:t>None </a:t>
            </a:r>
            <a:r>
              <a:rPr lang="en-US" sz="2000">
                <a:solidFill>
                  <a:srgbClr val="000000"/>
                </a:solidFill>
                <a:latin typeface="Arial" panose="020B0604020202020204" pitchFamily="34" charset="0"/>
                <a:cs typeface="Arial" panose="020B0604020202020204" pitchFamily="34" charset="0"/>
              </a:rPr>
              <a:t>of the </a:t>
            </a:r>
            <a:r>
              <a:rPr lang="en-US" sz="2000">
                <a:solidFill>
                  <a:srgbClr val="000000"/>
                </a:solidFill>
                <a:latin typeface="Arial" panose="020B0604020202020204" pitchFamily="34" charset="0"/>
                <a:cs typeface="Arial" panose="020B0604020202020204" pitchFamily="34" charset="0"/>
              </a:rPr>
              <a:t>above</a:t>
            </a:r>
            <a:endParaRPr lang="en-US" sz="2000">
              <a:solidFill>
                <a:srgbClr val="000000"/>
              </a:solidFill>
              <a:latin typeface="Arial" panose="020B0604020202020204" pitchFamily="34" charset="0"/>
              <a:cs typeface="Arial" panose="020B0604020202020204" pitchFamily="34" charset="0"/>
            </a:endParaRPr>
          </a:p>
          <a:p>
            <a:pPr marL="342900" indent="-342900">
              <a:spcBef>
                <a:spcPts val="600"/>
              </a:spcBef>
              <a:buFont typeface="+mj-lt"/>
              <a:buAutoNum type="arabicPeriod"/>
            </a:pPr>
            <a:r>
              <a:rPr lang="en-US" sz="2000">
                <a:solidFill>
                  <a:srgbClr val="000000"/>
                </a:solidFill>
                <a:latin typeface="Arial" panose="020B0604020202020204" pitchFamily="34" charset="0"/>
                <a:cs typeface="Arial" panose="020B0604020202020204" pitchFamily="34" charset="0"/>
              </a:rPr>
              <a:t>I </a:t>
            </a:r>
            <a:r>
              <a:rPr lang="en-US" sz="2000">
                <a:solidFill>
                  <a:srgbClr val="000000"/>
                </a:solidFill>
                <a:latin typeface="Arial" panose="020B0604020202020204" pitchFamily="34" charset="0"/>
                <a:cs typeface="Arial" panose="020B0604020202020204" pitchFamily="34" charset="0"/>
              </a:rPr>
              <a:t>need more </a:t>
            </a:r>
            <a:r>
              <a:rPr lang="en-US" sz="2000">
                <a:solidFill>
                  <a:srgbClr val="000000"/>
                </a:solidFill>
                <a:latin typeface="Arial" panose="020B0604020202020204" pitchFamily="34" charset="0"/>
                <a:cs typeface="Arial" panose="020B0604020202020204" pitchFamily="34" charset="0"/>
              </a:rPr>
              <a:t>information.</a:t>
            </a:r>
          </a:p>
          <a:p>
            <a:pPr marL="342900" indent="-342900">
              <a:spcBef>
                <a:spcPts val="600"/>
              </a:spcBef>
              <a:buFont typeface="+mj-lt"/>
              <a:buAutoNum type="arabicPeriod"/>
            </a:pPr>
            <a:endParaRPr lang="en-US" sz="2000" dirty="0">
              <a:solidFill>
                <a:srgbClr val="00000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5222540" y="4244762"/>
            <a:ext cx="5735460" cy="960451"/>
          </a:xfrm>
          <a:prstGeom prst="rect">
            <a:avLst/>
          </a:prstGeom>
        </p:spPr>
      </p:pic>
    </p:spTree>
    <p:extLst>
      <p:ext uri="{BB962C8B-B14F-4D97-AF65-F5344CB8AC3E}">
        <p14:creationId xmlns:p14="http://schemas.microsoft.com/office/powerpoint/2010/main" val="4221377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childTnLst>
                                    <p:set>
                                      <p:cBhvr override="childStyle">
                                        <p:cTn id="26" dur="indefinite"/>
                                        <p:tgtEl>
                                          <p:spTgt spid="5">
                                            <p:txEl>
                                              <p:pRg st="0" end="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questions</a:t>
            </a:r>
            <a:endParaRPr lang="en-US"/>
          </a:p>
        </p:txBody>
      </p:sp>
      <p:sp>
        <p:nvSpPr>
          <p:cNvPr id="3" name="Content Placeholder 2"/>
          <p:cNvSpPr>
            <a:spLocks noGrp="1"/>
          </p:cNvSpPr>
          <p:nvPr>
            <p:ph idx="1"/>
          </p:nvPr>
        </p:nvSpPr>
        <p:spPr>
          <a:xfrm>
            <a:off x="1591734" y="1066800"/>
            <a:ext cx="10058400" cy="5435600"/>
          </a:xfrm>
        </p:spPr>
        <p:txBody>
          <a:bodyPr/>
          <a:lstStyle/>
          <a:p>
            <a:pPr marL="514350" indent="-514350">
              <a:buFont typeface="+mj-lt"/>
              <a:buAutoNum type="arabicPeriod"/>
            </a:pPr>
            <a:r>
              <a:rPr lang="en-US" smtClean="0">
                <a:solidFill>
                  <a:srgbClr val="002060"/>
                </a:solidFill>
              </a:rPr>
              <a:t>How can transparency mechanisms help a user identify the reason for an interaction failure?</a:t>
            </a:r>
          </a:p>
          <a:p>
            <a:pPr marL="514350" indent="-514350">
              <a:buFont typeface="+mj-lt"/>
              <a:buAutoNum type="arabicPeriod"/>
            </a:pPr>
            <a:r>
              <a:rPr lang="en-US"/>
              <a:t>How do transparency mechanisms expose different kinds of failure to the user?</a:t>
            </a:r>
          </a:p>
          <a:p>
            <a:pPr marL="0" indent="0">
              <a:buNone/>
            </a:pPr>
            <a:endParaRPr lang="en-US" smtClean="0"/>
          </a:p>
        </p:txBody>
      </p:sp>
    </p:spTree>
    <p:extLst>
      <p:ext uri="{BB962C8B-B14F-4D97-AF65-F5344CB8AC3E}">
        <p14:creationId xmlns:p14="http://schemas.microsoft.com/office/powerpoint/2010/main" val="2312060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1734" y="1066800"/>
            <a:ext cx="10058400" cy="571500"/>
          </a:xfrm>
        </p:spPr>
        <p:txBody>
          <a:bodyPr/>
          <a:lstStyle/>
          <a:p>
            <a:pPr marL="0" indent="0">
              <a:buNone/>
            </a:pPr>
            <a:r>
              <a:rPr lang="en-US" smtClean="0"/>
              <a:t>Transparency mechanisms will …</a:t>
            </a:r>
          </a:p>
          <a:p>
            <a:pPr marL="0" indent="0">
              <a:buNone/>
            </a:pPr>
            <a:endParaRPr lang="en-US"/>
          </a:p>
          <a:p>
            <a:pPr marL="0" indent="0">
              <a:buNone/>
            </a:pPr>
            <a:r>
              <a:rPr lang="en-US" smtClean="0"/>
              <a:t>Easy interaction failures</a:t>
            </a:r>
          </a:p>
          <a:p>
            <a:pPr marL="0" indent="0">
              <a:buNone/>
            </a:pPr>
            <a:endParaRPr lang="en-US"/>
          </a:p>
          <a:p>
            <a:pPr marL="0" indent="0">
              <a:buNone/>
            </a:pPr>
            <a:r>
              <a:rPr lang="en-US" smtClean="0"/>
              <a:t>Medium and difficult interaction failures</a:t>
            </a:r>
          </a:p>
          <a:p>
            <a:pPr marL="0" indent="0">
              <a:buNone/>
            </a:pPr>
            <a:endParaRPr lang="en-US"/>
          </a:p>
          <a:p>
            <a:pPr marL="0" indent="0">
              <a:buNone/>
            </a:pPr>
            <a:endParaRPr lang="en-US"/>
          </a:p>
          <a:p>
            <a:pPr marL="0" indent="0">
              <a:buNone/>
            </a:pPr>
            <a:endParaRPr lang="en-US" smtClean="0"/>
          </a:p>
          <a:p>
            <a:pPr marL="0" indent="0">
              <a:buNone/>
            </a:pPr>
            <a:endParaRPr lang="en-US"/>
          </a:p>
          <a:p>
            <a:pPr marL="0" indent="0">
              <a:buNone/>
            </a:pPr>
            <a:r>
              <a:rPr lang="en-US" smtClean="0"/>
              <a:t>       </a:t>
            </a:r>
            <a:endParaRPr lang="en-US"/>
          </a:p>
        </p:txBody>
      </p:sp>
      <p:sp>
        <p:nvSpPr>
          <p:cNvPr id="2" name="Title 1"/>
          <p:cNvSpPr>
            <a:spLocks noGrp="1"/>
          </p:cNvSpPr>
          <p:nvPr>
            <p:ph type="title"/>
          </p:nvPr>
        </p:nvSpPr>
        <p:spPr/>
        <p:txBody>
          <a:bodyPr/>
          <a:lstStyle/>
          <a:p>
            <a:r>
              <a:rPr lang="en-US" smtClean="0"/>
              <a:t>Hypothesis 1</a:t>
            </a:r>
            <a:endParaRPr lang="en-US"/>
          </a:p>
        </p:txBody>
      </p:sp>
      <p:pic>
        <p:nvPicPr>
          <p:cNvPr id="7"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66" y="3517660"/>
            <a:ext cx="746468" cy="602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84" y="2276905"/>
            <a:ext cx="602150" cy="60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1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328083" y="1117600"/>
            <a:ext cx="11535834"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pPr marL="0" indent="0">
              <a:buNone/>
            </a:pPr>
            <a:r>
              <a:rPr lang="en-US" sz="3600" kern="0" smtClean="0"/>
              <a:t>As we move from easy to difficult interaction failures….</a:t>
            </a:r>
          </a:p>
          <a:p>
            <a:pPr lvl="1"/>
            <a:endParaRPr lang="en-US" sz="3200" kern="0"/>
          </a:p>
        </p:txBody>
      </p:sp>
      <p:sp>
        <p:nvSpPr>
          <p:cNvPr id="2" name="Title 1"/>
          <p:cNvSpPr>
            <a:spLocks noGrp="1"/>
          </p:cNvSpPr>
          <p:nvPr>
            <p:ph type="title"/>
          </p:nvPr>
        </p:nvSpPr>
        <p:spPr/>
        <p:txBody>
          <a:bodyPr/>
          <a:lstStyle/>
          <a:p>
            <a:r>
              <a:rPr lang="en-US" smtClean="0"/>
              <a:t>Hypothesis 2 </a:t>
            </a:r>
            <a:endParaRPr lang="en-US"/>
          </a:p>
        </p:txBody>
      </p:sp>
      <p:sp>
        <p:nvSpPr>
          <p:cNvPr id="3" name="Content Placeholder 2"/>
          <p:cNvSpPr>
            <a:spLocks noGrp="1"/>
          </p:cNvSpPr>
          <p:nvPr>
            <p:ph idx="1"/>
          </p:nvPr>
        </p:nvSpPr>
        <p:spPr>
          <a:xfrm flipH="1">
            <a:off x="328083" y="2060973"/>
            <a:ext cx="11535834" cy="369033"/>
          </a:xfrm>
        </p:spPr>
        <p:txBody>
          <a:bodyPr/>
          <a:lstStyle/>
          <a:p>
            <a:pPr marL="0" indent="0" algn="ctr">
              <a:buNone/>
            </a:pPr>
            <a:endParaRPr lang="en-US" sz="1200" smtClean="0"/>
          </a:p>
          <a:p>
            <a:pPr marL="0" indent="0" algn="ctr">
              <a:buNone/>
            </a:pPr>
            <a:endParaRPr lang="en-US" sz="1200"/>
          </a:p>
          <a:p>
            <a:pPr marL="0" indent="0" algn="ctr">
              <a:buNone/>
            </a:pPr>
            <a:r>
              <a:rPr lang="en-US" smtClean="0"/>
              <a:t>Accuracy</a:t>
            </a:r>
          </a:p>
          <a:p>
            <a:pPr marL="0" indent="0" algn="ctr">
              <a:buNone/>
            </a:pPr>
            <a:endParaRPr lang="en-US" smtClean="0"/>
          </a:p>
          <a:p>
            <a:pPr marL="0" indent="0" algn="ctr">
              <a:buNone/>
            </a:pPr>
            <a:r>
              <a:rPr lang="en-US" smtClean="0"/>
              <a:t>Confidence</a:t>
            </a:r>
          </a:p>
          <a:p>
            <a:pPr marL="0" indent="0" algn="ctr">
              <a:buNone/>
            </a:pPr>
            <a:r>
              <a:rPr lang="en-US" smtClean="0"/>
              <a:t> </a:t>
            </a:r>
          </a:p>
          <a:p>
            <a:pPr marL="0" indent="0" algn="ctr">
              <a:buNone/>
            </a:pPr>
            <a:r>
              <a:rPr lang="en-US" smtClean="0"/>
              <a:t>Time</a:t>
            </a:r>
          </a:p>
          <a:p>
            <a:endParaRPr lang="en-US"/>
          </a:p>
        </p:txBody>
      </p:sp>
      <p:sp>
        <p:nvSpPr>
          <p:cNvPr id="4" name="Down Arrow 3"/>
          <p:cNvSpPr/>
          <p:nvPr/>
        </p:nvSpPr>
        <p:spPr bwMode="auto">
          <a:xfrm>
            <a:off x="7750141" y="2472401"/>
            <a:ext cx="714376" cy="842961"/>
          </a:xfrm>
          <a:prstGeom prst="downArrow">
            <a:avLst/>
          </a:prstGeom>
          <a:solidFill>
            <a:srgbClr val="FF0000"/>
          </a:solid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pPr>
            <a:endPara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endParaRPr>
          </a:p>
        </p:txBody>
      </p:sp>
      <p:sp>
        <p:nvSpPr>
          <p:cNvPr id="5" name="Up Arrow 4"/>
          <p:cNvSpPr/>
          <p:nvPr/>
        </p:nvSpPr>
        <p:spPr bwMode="auto">
          <a:xfrm>
            <a:off x="7755461" y="4754763"/>
            <a:ext cx="714376" cy="842961"/>
          </a:xfrm>
          <a:prstGeom prst="upArrow">
            <a:avLst/>
          </a:prstGeom>
          <a:solidFill>
            <a:srgbClr val="00B050"/>
          </a:solidFill>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chemeClr val="tx1"/>
              </a:buClr>
              <a:buSzPct val="75000"/>
              <a:buFont typeface="Wingdings" pitchFamily="-110" charset="2"/>
              <a:buNone/>
            </a:pPr>
            <a:endParaRPr lang="en-US" sz="1600" b="1">
              <a:latin typeface="Arial" pitchFamily="-110" charset="0"/>
              <a:ea typeface="Arial" pitchFamily="-110" charset="0"/>
              <a:cs typeface="Arial" pitchFamily="-110" charset="0"/>
            </a:endParaRPr>
          </a:p>
        </p:txBody>
      </p:sp>
      <p:sp>
        <p:nvSpPr>
          <p:cNvPr id="7" name="Down Arrow 6"/>
          <p:cNvSpPr/>
          <p:nvPr/>
        </p:nvSpPr>
        <p:spPr bwMode="auto">
          <a:xfrm>
            <a:off x="7750141" y="3613582"/>
            <a:ext cx="714376" cy="842961"/>
          </a:xfrm>
          <a:prstGeom prst="downArrow">
            <a:avLst/>
          </a:prstGeom>
          <a:solidFill>
            <a:srgbClr val="FF0000"/>
          </a:solid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pPr>
            <a:endPara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endParaRPr>
          </a:p>
        </p:txBody>
      </p:sp>
    </p:spTree>
    <p:extLst>
      <p:ext uri="{BB962C8B-B14F-4D97-AF65-F5344CB8AC3E}">
        <p14:creationId xmlns:p14="http://schemas.microsoft.com/office/powerpoint/2010/main" val="362817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solidFill>
                  <a:srgbClr val="091F5A">
                    <a:alpha val="25000"/>
                  </a:srgbClr>
                </a:solidFill>
              </a:rPr>
              <a:t>Transparency </a:t>
            </a:r>
            <a:r>
              <a:rPr lang="en-US">
                <a:solidFill>
                  <a:srgbClr val="091F5A">
                    <a:alpha val="25000"/>
                  </a:srgbClr>
                </a:solidFill>
              </a:rPr>
              <a:t>mechanisms</a:t>
            </a:r>
          </a:p>
          <a:p>
            <a:r>
              <a:rPr lang="en-US" smtClean="0">
                <a:solidFill>
                  <a:srgbClr val="091F5A">
                    <a:alpha val="25000"/>
                  </a:srgbClr>
                </a:solidFill>
              </a:rPr>
              <a:t>Taxonomy of interaction failures</a:t>
            </a:r>
            <a:endParaRPr lang="en-US">
              <a:solidFill>
                <a:srgbClr val="091F5A">
                  <a:alpha val="25000"/>
                </a:srgbClr>
              </a:solidFill>
            </a:endParaRPr>
          </a:p>
          <a:p>
            <a:r>
              <a:rPr lang="en-US" smtClean="0">
                <a:solidFill>
                  <a:srgbClr val="091F5A">
                    <a:alpha val="25000"/>
                  </a:srgbClr>
                </a:solidFill>
              </a:rPr>
              <a:t>User study</a:t>
            </a:r>
          </a:p>
          <a:p>
            <a:r>
              <a:rPr lang="en-US" smtClean="0"/>
              <a:t>Results</a:t>
            </a:r>
          </a:p>
          <a:p>
            <a:r>
              <a:rPr lang="en-US" smtClean="0">
                <a:solidFill>
                  <a:srgbClr val="091F5A">
                    <a:alpha val="25000"/>
                  </a:srgbClr>
                </a:solidFill>
              </a:rPr>
              <a:t>Discussion</a:t>
            </a:r>
          </a:p>
        </p:txBody>
      </p:sp>
    </p:spTree>
    <p:extLst>
      <p:ext uri="{BB962C8B-B14F-4D97-AF65-F5344CB8AC3E}">
        <p14:creationId xmlns:p14="http://schemas.microsoft.com/office/powerpoint/2010/main" val="370012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Accuracy – Effect of transparency mechanisms</a:t>
            </a:r>
            <a:endParaRPr lang="en-US" sz="3200"/>
          </a:p>
        </p:txBody>
      </p:sp>
      <p:sp>
        <p:nvSpPr>
          <p:cNvPr id="3" name="Content Placeholder 2"/>
          <p:cNvSpPr>
            <a:spLocks noGrp="1"/>
          </p:cNvSpPr>
          <p:nvPr>
            <p:ph idx="1"/>
          </p:nvPr>
        </p:nvSpPr>
        <p:spPr>
          <a:xfrm>
            <a:off x="1591734" y="1066800"/>
            <a:ext cx="10058400" cy="5435600"/>
          </a:xfrm>
        </p:spPr>
        <p:txBody>
          <a:bodyPr/>
          <a:lstStyle/>
          <a:p>
            <a:endParaRPr lang="en-US" smtClean="0"/>
          </a:p>
        </p:txBody>
      </p:sp>
      <p:graphicFrame>
        <p:nvGraphicFramePr>
          <p:cNvPr id="4" name="Table 3"/>
          <p:cNvGraphicFramePr>
            <a:graphicFrameLocks noGrp="1"/>
          </p:cNvGraphicFramePr>
          <p:nvPr>
            <p:extLst/>
          </p:nvPr>
        </p:nvGraphicFramePr>
        <p:xfrm>
          <a:off x="2838450" y="2823251"/>
          <a:ext cx="7543800" cy="2684414"/>
        </p:xfrm>
        <a:graphic>
          <a:graphicData uri="http://schemas.openxmlformats.org/drawingml/2006/table">
            <a:tbl>
              <a:tblPr firstRow="1" bandRow="1">
                <a:tableStyleId>{9DCAF9ED-07DC-4A11-8D7F-57B35C25682E}</a:tableStyleId>
              </a:tblPr>
              <a:tblGrid>
                <a:gridCol w="2514600"/>
                <a:gridCol w="2514600"/>
                <a:gridCol w="2514600"/>
              </a:tblGrid>
              <a:tr h="640085">
                <a:tc>
                  <a:txBody>
                    <a:bodyPr/>
                    <a:lstStyle/>
                    <a:p>
                      <a:pPr algn="ctr"/>
                      <a:r>
                        <a:rPr lang="en-US" sz="2800" b="1" smtClean="0">
                          <a:latin typeface="Arial" panose="020B0604020202020204" pitchFamily="34" charset="0"/>
                          <a:cs typeface="Arial" panose="020B0604020202020204" pitchFamily="34" charset="0"/>
                        </a:rPr>
                        <a:t>Level</a:t>
                      </a:r>
                      <a:endParaRPr lang="en-US" sz="2800" b="1">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800" b="1" smtClean="0">
                          <a:latin typeface="Arial" panose="020B0604020202020204" pitchFamily="34" charset="0"/>
                          <a:cs typeface="Arial" panose="020B0604020202020204" pitchFamily="34" charset="0"/>
                        </a:rPr>
                        <a:t>Expected</a:t>
                      </a:r>
                      <a:endParaRPr lang="en-US" sz="28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b="1" smtClean="0">
                          <a:latin typeface="Arial" panose="020B0604020202020204" pitchFamily="34" charset="0"/>
                          <a:cs typeface="Arial" panose="020B0604020202020204" pitchFamily="34" charset="0"/>
                        </a:rPr>
                        <a:t>Actual</a:t>
                      </a:r>
                      <a:endParaRPr lang="en-US" sz="28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40085">
                <a:tc>
                  <a:txBody>
                    <a:bodyPr/>
                    <a:lstStyle/>
                    <a:p>
                      <a:pPr algn="ctr"/>
                      <a:r>
                        <a:rPr lang="en-US" sz="2800" b="0" smtClean="0">
                          <a:latin typeface="Arial" panose="020B0604020202020204" pitchFamily="34" charset="0"/>
                          <a:cs typeface="Arial" panose="020B0604020202020204" pitchFamily="34" charset="0"/>
                        </a:rPr>
                        <a:t>Easy</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23760">
                <a:tc>
                  <a:txBody>
                    <a:bodyPr/>
                    <a:lstStyle/>
                    <a:p>
                      <a:pPr algn="ctr"/>
                      <a:r>
                        <a:rPr lang="en-US" sz="2800" b="0" smtClean="0">
                          <a:latin typeface="Arial" panose="020B0604020202020204" pitchFamily="34" charset="0"/>
                          <a:cs typeface="Arial" panose="020B0604020202020204" pitchFamily="34" charset="0"/>
                        </a:rPr>
                        <a:t>Medium</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80484">
                <a:tc>
                  <a:txBody>
                    <a:bodyPr/>
                    <a:lstStyle/>
                    <a:p>
                      <a:pPr algn="ctr"/>
                      <a:r>
                        <a:rPr lang="en-US" sz="2800" b="0" smtClean="0">
                          <a:latin typeface="Arial" panose="020B0604020202020204" pitchFamily="34" charset="0"/>
                          <a:cs typeface="Arial" panose="020B0604020202020204" pitchFamily="34" charset="0"/>
                        </a:rPr>
                        <a:t>Difficult</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pic>
        <p:nvPicPr>
          <p:cNvPr id="8"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116" y="4134542"/>
            <a:ext cx="746468" cy="602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275" y="3483525"/>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4370" y="3483525"/>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116" y="4887314"/>
            <a:ext cx="746468" cy="6021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4370" y="4134543"/>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5375" y="4887313"/>
            <a:ext cx="746468" cy="60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90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Accuracy – Transparency mechanisms at easy level</a:t>
            </a:r>
            <a:endParaRPr lang="en-US" sz="2800"/>
          </a:p>
        </p:txBody>
      </p:sp>
      <p:graphicFrame>
        <p:nvGraphicFramePr>
          <p:cNvPr id="9" name="Table 8"/>
          <p:cNvGraphicFramePr>
            <a:graphicFrameLocks noGrp="1"/>
          </p:cNvGraphicFramePr>
          <p:nvPr>
            <p:extLst/>
          </p:nvPr>
        </p:nvGraphicFramePr>
        <p:xfrm>
          <a:off x="2339164" y="1924521"/>
          <a:ext cx="8463516" cy="4480560"/>
        </p:xfrm>
        <a:graphic>
          <a:graphicData uri="http://schemas.openxmlformats.org/drawingml/2006/table">
            <a:tbl>
              <a:tblPr firstRow="1" bandRow="1">
                <a:tableStyleId>{0660B408-B3CF-4A94-85FC-2B1E0A45F4A2}</a:tableStyleId>
              </a:tblPr>
              <a:tblGrid>
                <a:gridCol w="2190306"/>
                <a:gridCol w="6273210"/>
              </a:tblGrid>
              <a:tr h="640080">
                <a:tc>
                  <a:txBody>
                    <a:bodyPr/>
                    <a:lstStyle/>
                    <a:p>
                      <a:pPr algn="ctr"/>
                      <a:endParaRPr lang="en-US" sz="2800">
                        <a:latin typeface="Arial" panose="020B0604020202020204" pitchFamily="34" charset="0"/>
                        <a:cs typeface="Arial" panose="020B060402020202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mtClean="0">
                          <a:solidFill>
                            <a:schemeClr val="lt1"/>
                          </a:solidFill>
                          <a:latin typeface="Arial" panose="020B0604020202020204" pitchFamily="34" charset="0"/>
                          <a:cs typeface="Arial" panose="020B0604020202020204" pitchFamily="34" charset="0"/>
                        </a:rPr>
                        <a:t>Accuracy (Mean)</a:t>
                      </a:r>
                      <a:endParaRPr lang="en-US" sz="2800" smtClean="0">
                        <a:solidFill>
                          <a:schemeClr val="tx1"/>
                        </a:solidFill>
                        <a:latin typeface="Arial" panose="020B0604020202020204" pitchFamily="34" charset="0"/>
                        <a:cs typeface="Arial" panose="020B0604020202020204" pitchFamily="34" charset="0"/>
                      </a:endParaRPr>
                    </a:p>
                  </a:txBody>
                  <a:tcPr/>
                </a:tc>
              </a:tr>
              <a:tr h="640080">
                <a:tc>
                  <a:txBody>
                    <a:bodyPr/>
                    <a:lstStyle/>
                    <a:p>
                      <a:pPr algn="ctr"/>
                      <a:r>
                        <a:rPr lang="en-US" sz="2800" b="1" smtClean="0">
                          <a:latin typeface="Arial" panose="020B0604020202020204" pitchFamily="34" charset="0"/>
                          <a:cs typeface="Arial" panose="020B0604020202020204" pitchFamily="34" charset="0"/>
                        </a:rPr>
                        <a:t>Expected</a:t>
                      </a:r>
                      <a:endParaRPr lang="en-US" sz="2800" b="1">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Q,S,B,N – No significant</a:t>
                      </a:r>
                      <a:r>
                        <a:rPr lang="en-US" sz="2800" baseline="0" smtClean="0">
                          <a:latin typeface="Arial" panose="020B0604020202020204" pitchFamily="34" charset="0"/>
                          <a:cs typeface="Arial" panose="020B0604020202020204" pitchFamily="34" charset="0"/>
                        </a:rPr>
                        <a:t> v</a:t>
                      </a:r>
                      <a:r>
                        <a:rPr lang="en-US" sz="2800" smtClean="0">
                          <a:latin typeface="Arial" panose="020B0604020202020204" pitchFamily="34" charset="0"/>
                          <a:cs typeface="Arial" panose="020B0604020202020204" pitchFamily="34" charset="0"/>
                        </a:rPr>
                        <a:t>ariance</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b="1" smtClean="0">
                          <a:latin typeface="Arial" panose="020B0604020202020204" pitchFamily="34" charset="0"/>
                          <a:cs typeface="Arial" panose="020B0604020202020204" pitchFamily="34" charset="0"/>
                        </a:rPr>
                        <a:t>Actual</a:t>
                      </a:r>
                      <a:endParaRPr lang="en-US" sz="2800" b="1">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Q,S,B,N – No significant</a:t>
                      </a:r>
                      <a:r>
                        <a:rPr lang="en-US" sz="2800" baseline="0" smtClean="0">
                          <a:latin typeface="Arial" panose="020B0604020202020204" pitchFamily="34" charset="0"/>
                          <a:cs typeface="Arial" panose="020B0604020202020204" pitchFamily="34" charset="0"/>
                        </a:rPr>
                        <a:t> v</a:t>
                      </a:r>
                      <a:r>
                        <a:rPr lang="en-US" sz="2800" smtClean="0">
                          <a:latin typeface="Arial" panose="020B0604020202020204" pitchFamily="34" charset="0"/>
                          <a:cs typeface="Arial" panose="020B0604020202020204" pitchFamily="34" charset="0"/>
                        </a:rPr>
                        <a:t>ariance</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None (N)</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81.5%</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Q-A (Q)</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78.8%</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Screen</a:t>
                      </a:r>
                      <a:r>
                        <a:rPr lang="en-US" sz="2800" baseline="0" smtClean="0">
                          <a:latin typeface="Arial" panose="020B0604020202020204" pitchFamily="34" charset="0"/>
                          <a:cs typeface="Arial" panose="020B0604020202020204" pitchFamily="34" charset="0"/>
                        </a:rPr>
                        <a:t> (S)</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75.9%</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Both (B)</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73.7%</a:t>
                      </a:r>
                      <a:endParaRPr lang="en-US" sz="280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15148701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mtClean="0"/>
              <a:t>Accuracy – Transparency mechanisms at difficult level</a:t>
            </a:r>
            <a:endParaRPr lang="en-US" sz="2800"/>
          </a:p>
        </p:txBody>
      </p:sp>
      <p:graphicFrame>
        <p:nvGraphicFramePr>
          <p:cNvPr id="4" name="Table 3"/>
          <p:cNvGraphicFramePr>
            <a:graphicFrameLocks noGrp="1"/>
          </p:cNvGraphicFramePr>
          <p:nvPr>
            <p:extLst>
              <p:ext uri="{D42A27DB-BD31-4B8C-83A1-F6EECF244321}">
                <p14:modId xmlns:p14="http://schemas.microsoft.com/office/powerpoint/2010/main" val="776530071"/>
              </p:ext>
            </p:extLst>
          </p:nvPr>
        </p:nvGraphicFramePr>
        <p:xfrm>
          <a:off x="2076774" y="2007024"/>
          <a:ext cx="7999790" cy="3779520"/>
        </p:xfrm>
        <a:graphic>
          <a:graphicData uri="http://schemas.openxmlformats.org/drawingml/2006/table">
            <a:tbl>
              <a:tblPr firstRow="1" bandRow="1">
                <a:tableStyleId>{0660B408-B3CF-4A94-85FC-2B1E0A45F4A2}</a:tableStyleId>
              </a:tblPr>
              <a:tblGrid>
                <a:gridCol w="2216257"/>
                <a:gridCol w="2030277"/>
                <a:gridCol w="1665914"/>
                <a:gridCol w="2087342"/>
              </a:tblGrid>
              <a:tr h="640080">
                <a:tc>
                  <a:txBody>
                    <a:bodyPr/>
                    <a:lstStyle/>
                    <a:p>
                      <a:pPr algn="ctr"/>
                      <a:endParaRPr lang="en-US" sz="2800">
                        <a:latin typeface="Arial" panose="020B0604020202020204" pitchFamily="34" charset="0"/>
                        <a:cs typeface="Arial" panose="020B060402020202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mtClean="0">
                          <a:solidFill>
                            <a:schemeClr val="lt1"/>
                          </a:solidFill>
                          <a:latin typeface="Arial" panose="020B0604020202020204" pitchFamily="34" charset="0"/>
                          <a:cs typeface="Arial" panose="020B0604020202020204" pitchFamily="34" charset="0"/>
                        </a:rPr>
                        <a:t>Accuracy (Mean)</a:t>
                      </a:r>
                      <a:endParaRPr lang="en-US" sz="280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800" smtClean="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800" smtClean="0">
                        <a:solidFill>
                          <a:schemeClr val="tx1"/>
                        </a:solidFill>
                        <a:latin typeface="Arial" panose="020B0604020202020204" pitchFamily="34" charset="0"/>
                        <a:cs typeface="Arial" panose="020B0604020202020204" pitchFamily="34" charset="0"/>
                      </a:endParaRPr>
                    </a:p>
                  </a:txBody>
                  <a:tcPr/>
                </a:tc>
              </a:tr>
              <a:tr h="640080">
                <a:tc>
                  <a:txBody>
                    <a:bodyPr/>
                    <a:lstStyle/>
                    <a:p>
                      <a:pPr algn="ctr"/>
                      <a:r>
                        <a:rPr lang="en-US" sz="2800" b="1" smtClean="0">
                          <a:latin typeface="Arial" panose="020B0604020202020204" pitchFamily="34" charset="0"/>
                          <a:cs typeface="Arial" panose="020B0604020202020204" pitchFamily="34" charset="0"/>
                        </a:rPr>
                        <a:t>Expected</a:t>
                      </a:r>
                      <a:endParaRPr lang="en-US" sz="2800" b="1">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Q, S, B &gt; N</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None(N)</a:t>
                      </a:r>
                      <a:endParaRPr lang="en-US" sz="2800">
                        <a:latin typeface="Arial" panose="020B0604020202020204" pitchFamily="34" charset="0"/>
                        <a:cs typeface="Arial" panose="020B0604020202020204" pitchFamily="34" charset="0"/>
                      </a:endParaRPr>
                    </a:p>
                  </a:txBody>
                  <a:tcPr/>
                </a:tc>
                <a:tc>
                  <a:txBody>
                    <a:bodyPr/>
                    <a:lstStyle/>
                    <a:p>
                      <a:pPr algn="ct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Q-A (Q)</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56.1%</a:t>
                      </a:r>
                      <a:endParaRPr lang="en-US" sz="2800">
                        <a:latin typeface="Arial" panose="020B0604020202020204" pitchFamily="34" charset="0"/>
                        <a:cs typeface="Arial" panose="020B0604020202020204" pitchFamily="34" charset="0"/>
                      </a:endParaRPr>
                    </a:p>
                  </a:txBody>
                  <a:tcPr/>
                </a:tc>
                <a:tc row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800" smtClean="0">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mtClean="0">
                          <a:latin typeface="Arial" panose="020B0604020202020204" pitchFamily="34" charset="0"/>
                          <a:cs typeface="Arial" panose="020B0604020202020204" pitchFamily="34" charset="0"/>
                        </a:rPr>
                        <a:t>24.6</a:t>
                      </a:r>
                      <a:r>
                        <a:rPr lang="en-US" sz="2800" smtClean="0">
                          <a:latin typeface="Arial" panose="020B0604020202020204" pitchFamily="34" charset="0"/>
                          <a:cs typeface="Arial" panose="020B0604020202020204" pitchFamily="34" charset="0"/>
                        </a:rPr>
                        <a:t>%</a:t>
                      </a:r>
                    </a:p>
                    <a:p>
                      <a:pPr algn="ctr"/>
                      <a:endParaRPr lang="en-US" sz="2800">
                        <a:latin typeface="Arial" panose="020B0604020202020204" pitchFamily="34" charset="0"/>
                        <a:cs typeface="Arial" panose="020B0604020202020204" pitchFamily="34" charset="0"/>
                      </a:endParaRPr>
                    </a:p>
                  </a:txBody>
                  <a:tcPr/>
                </a:tc>
                <a:tc rowSpan="2">
                  <a:txBody>
                    <a:bodyPr/>
                    <a:lstStyle/>
                    <a:p>
                      <a:pPr algn="ctr"/>
                      <a:r>
                        <a:rPr lang="en-US" sz="2800" smtClean="0">
                          <a:latin typeface="Arial" panose="020B0604020202020204" pitchFamily="34" charset="0"/>
                          <a:cs typeface="Arial" panose="020B0604020202020204" pitchFamily="34" charset="0"/>
                        </a:rPr>
                        <a:t>** </a:t>
                      </a:r>
                      <a:r>
                        <a:rPr lang="en-US" sz="1600" smtClean="0">
                          <a:latin typeface="Arial" panose="020B0604020202020204" pitchFamily="34" charset="0"/>
                          <a:cs typeface="Arial" panose="020B0604020202020204" pitchFamily="34" charset="0"/>
                        </a:rPr>
                        <a:t>p</a:t>
                      </a:r>
                      <a:r>
                        <a:rPr lang="en-US" sz="1600" baseline="0" smtClean="0">
                          <a:latin typeface="Arial" panose="020B0604020202020204" pitchFamily="34" charset="0"/>
                          <a:cs typeface="Arial" panose="020B0604020202020204" pitchFamily="34" charset="0"/>
                        </a:rPr>
                        <a:t> = 0.002</a:t>
                      </a:r>
                      <a:endParaRPr lang="en-US" sz="2800">
                        <a:latin typeface="Arial" panose="020B0604020202020204" pitchFamily="34" charset="0"/>
                        <a:cs typeface="Arial" panose="020B0604020202020204" pitchFamily="34" charset="0"/>
                      </a:endParaRPr>
                    </a:p>
                  </a:txBody>
                  <a:tcPr/>
                </a:tc>
              </a:tr>
              <a:tr h="101600">
                <a:tc rowSpan="3">
                  <a:txBody>
                    <a:bodyPr/>
                    <a:lstStyle/>
                    <a:p>
                      <a:pPr algn="ctr"/>
                      <a:r>
                        <a:rPr lang="en-US" sz="2800" smtClean="0">
                          <a:latin typeface="Arial" panose="020B0604020202020204" pitchFamily="34" charset="0"/>
                          <a:cs typeface="Arial" panose="020B0604020202020204" pitchFamily="34" charset="0"/>
                        </a:rPr>
                        <a:t>Screen</a:t>
                      </a:r>
                      <a:r>
                        <a:rPr lang="en-US" sz="2800" baseline="0" smtClean="0">
                          <a:latin typeface="Arial" panose="020B0604020202020204" pitchFamily="34" charset="0"/>
                          <a:cs typeface="Arial" panose="020B0604020202020204" pitchFamily="34" charset="0"/>
                        </a:rPr>
                        <a:t> (S)</a:t>
                      </a:r>
                      <a:endParaRPr lang="en-US" sz="2800">
                        <a:latin typeface="Arial" panose="020B0604020202020204" pitchFamily="34" charset="0"/>
                        <a:cs typeface="Arial" panose="020B0604020202020204" pitchFamily="34" charset="0"/>
                      </a:endParaRPr>
                    </a:p>
                  </a:txBody>
                  <a:tcPr/>
                </a:tc>
                <a:tc rowSpan="3">
                  <a:txBody>
                    <a:bodyPr/>
                    <a:lstStyle/>
                    <a:p>
                      <a:pPr algn="ctr"/>
                      <a:r>
                        <a:rPr lang="en-US" sz="2800" smtClean="0">
                          <a:latin typeface="Arial" panose="020B0604020202020204" pitchFamily="34" charset="0"/>
                          <a:cs typeface="Arial" panose="020B0604020202020204" pitchFamily="34" charset="0"/>
                        </a:rPr>
                        <a:t>39.2%</a:t>
                      </a:r>
                      <a:endParaRPr lang="en-US" sz="2800">
                        <a:latin typeface="Arial" panose="020B0604020202020204" pitchFamily="34" charset="0"/>
                        <a:cs typeface="Arial" panose="020B0604020202020204" pitchFamily="34" charset="0"/>
                      </a:endParaRPr>
                    </a:p>
                  </a:txBody>
                  <a:tcPr/>
                </a:tc>
                <a:tc vMerge="1">
                  <a:txBody>
                    <a:bodyPr/>
                    <a:lstStyle/>
                    <a:p>
                      <a:pPr algn="ctr"/>
                      <a:endParaRPr lang="en-US" sz="2800">
                        <a:latin typeface="Arial" panose="020B0604020202020204" pitchFamily="34" charset="0"/>
                        <a:cs typeface="Arial" panose="020B0604020202020204" pitchFamily="34" charset="0"/>
                      </a:endParaRPr>
                    </a:p>
                  </a:txBody>
                  <a:tcPr/>
                </a:tc>
                <a:tc vMerge="1">
                  <a:txBody>
                    <a:bodyPr/>
                    <a:lstStyle/>
                    <a:p>
                      <a:endParaRPr lang="en-US"/>
                    </a:p>
                  </a:txBody>
                  <a:tcPr/>
                </a:tc>
              </a:tr>
              <a:tr h="7416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smtClean="0">
                          <a:latin typeface="Arial" panose="020B0604020202020204" pitchFamily="34" charset="0"/>
                          <a:cs typeface="Arial" panose="020B0604020202020204" pitchFamily="34" charset="0"/>
                        </a:rPr>
                        <a:t>p</a:t>
                      </a:r>
                      <a:r>
                        <a:rPr lang="en-US" sz="1600" baseline="0" smtClean="0">
                          <a:latin typeface="Arial" panose="020B0604020202020204" pitchFamily="34" charset="0"/>
                          <a:cs typeface="Arial" panose="020B0604020202020204" pitchFamily="34" charset="0"/>
                        </a:rPr>
                        <a:t> = 0.17</a:t>
                      </a:r>
                      <a:endParaRPr lang="en-US" sz="1600">
                        <a:latin typeface="Arial" panose="020B0604020202020204" pitchFamily="34" charset="0"/>
                        <a:cs typeface="Arial" panose="020B0604020202020204" pitchFamily="34" charset="0"/>
                      </a:endParaRPr>
                    </a:p>
                  </a:txBody>
                  <a:tcPr/>
                </a:tc>
              </a:tr>
              <a:tr h="0">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en-US" sz="2800" baseline="0" smtClean="0">
                          <a:latin typeface="Arial" panose="020B0604020202020204" pitchFamily="34" charset="0"/>
                          <a:cs typeface="Arial" panose="020B0604020202020204" pitchFamily="34" charset="0"/>
                        </a:rPr>
                        <a:t>***</a:t>
                      </a:r>
                      <a:r>
                        <a:rPr lang="en-US" sz="1600" baseline="0" smtClean="0">
                          <a:latin typeface="Arial" panose="020B0604020202020204" pitchFamily="34" charset="0"/>
                          <a:cs typeface="Arial" panose="020B0604020202020204" pitchFamily="34" charset="0"/>
                        </a:rPr>
                        <a:t>p &lt; 0.001</a:t>
                      </a:r>
                      <a:endParaRPr lang="en-US" sz="2800">
                        <a:latin typeface="Arial" panose="020B0604020202020204" pitchFamily="34" charset="0"/>
                        <a:cs typeface="Arial" panose="020B0604020202020204" pitchFamily="34" charset="0"/>
                      </a:endParaRPr>
                    </a:p>
                  </a:txBody>
                  <a:tcPr/>
                </a:tc>
              </a:tr>
              <a:tr h="640080">
                <a:tc>
                  <a:txBody>
                    <a:bodyPr/>
                    <a:lstStyle/>
                    <a:p>
                      <a:pPr algn="ctr"/>
                      <a:r>
                        <a:rPr lang="en-US" sz="2800" smtClean="0">
                          <a:latin typeface="Arial" panose="020B0604020202020204" pitchFamily="34" charset="0"/>
                          <a:cs typeface="Arial" panose="020B0604020202020204" pitchFamily="34" charset="0"/>
                        </a:rPr>
                        <a:t>Both (B)</a:t>
                      </a:r>
                      <a:endParaRPr lang="en-US" sz="2800">
                        <a:latin typeface="Arial" panose="020B0604020202020204" pitchFamily="34" charset="0"/>
                        <a:cs typeface="Arial" panose="020B0604020202020204" pitchFamily="34" charset="0"/>
                      </a:endParaRPr>
                    </a:p>
                  </a:txBody>
                  <a:tcPr/>
                </a:tc>
                <a:tc>
                  <a:txBody>
                    <a:bodyPr/>
                    <a:lstStyle/>
                    <a:p>
                      <a:pPr algn="ctr"/>
                      <a:r>
                        <a:rPr lang="en-US" sz="2800" smtClean="0">
                          <a:latin typeface="Arial" panose="020B0604020202020204" pitchFamily="34" charset="0"/>
                          <a:cs typeface="Arial" panose="020B0604020202020204" pitchFamily="34" charset="0"/>
                        </a:rPr>
                        <a:t>61.8%</a:t>
                      </a:r>
                      <a:endParaRPr lang="en-US" sz="2800">
                        <a:latin typeface="Arial" panose="020B0604020202020204" pitchFamily="34" charset="0"/>
                        <a:cs typeface="Arial" panose="020B0604020202020204" pitchFamily="34" charset="0"/>
                      </a:endParaRPr>
                    </a:p>
                  </a:txBody>
                  <a:tcPr/>
                </a:tc>
                <a:tc vMerge="1">
                  <a:txBody>
                    <a:bodyPr/>
                    <a:lstStyle/>
                    <a:p>
                      <a:pPr algn="ctr"/>
                      <a:endParaRPr lang="en-US" sz="2800">
                        <a:latin typeface="Arial" panose="020B0604020202020204" pitchFamily="34" charset="0"/>
                        <a:cs typeface="Arial" panose="020B0604020202020204" pitchFamily="34" charset="0"/>
                      </a:endParaRPr>
                    </a:p>
                  </a:txBody>
                  <a:tcPr/>
                </a:tc>
                <a:tc vMerge="1">
                  <a:txBody>
                    <a:bodyPr/>
                    <a:lstStyle/>
                    <a:p>
                      <a:endParaRPr lang="en-US"/>
                    </a:p>
                  </a:txBody>
                  <a:tcPr/>
                </a:tc>
              </a:tr>
            </a:tbl>
          </a:graphicData>
        </a:graphic>
      </p:graphicFrame>
      <p:pic>
        <p:nvPicPr>
          <p:cNvPr id="5"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150" y="3689683"/>
            <a:ext cx="513472" cy="414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9150" y="5372343"/>
            <a:ext cx="513472" cy="414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4624" y="4494114"/>
            <a:ext cx="487998" cy="4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829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4886" y="3933544"/>
            <a:ext cx="1723456" cy="2048433"/>
          </a:xfrm>
          <a:prstGeom prst="rect">
            <a:avLst/>
          </a:prstGeom>
        </p:spPr>
      </p:pic>
      <p:cxnSp>
        <p:nvCxnSpPr>
          <p:cNvPr id="7" name="Curved Connector 6"/>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9" name="TextBox 8"/>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1091598" y="1297647"/>
            <a:ext cx="10530338" cy="1200329"/>
          </a:xfrm>
          <a:prstGeom prst="rect">
            <a:avLst/>
          </a:prstGeom>
          <a:noFill/>
        </p:spPr>
        <p:txBody>
          <a:bodyPr wrap="square" rtlCol="0">
            <a:spAutoFit/>
          </a:bodyPr>
          <a:lstStyle/>
          <a:p>
            <a:pPr algn="ctr"/>
            <a:r>
              <a:rPr lang="en-US" sz="3600">
                <a:solidFill>
                  <a:srgbClr val="000000"/>
                </a:solidFill>
                <a:latin typeface="Arial" panose="020B0604020202020204" pitchFamily="34" charset="0"/>
                <a:cs typeface="Arial" panose="020B0604020202020204" pitchFamily="34" charset="0"/>
              </a:rPr>
              <a:t>Non-expert user has an incomplete mental model of the ITL robot</a:t>
            </a:r>
            <a:endParaRPr 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3389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smtClean="0"/>
              <a:t>Confidence – Effect of transparency mechanisms</a:t>
            </a:r>
            <a:endParaRPr lang="en-US" sz="3200"/>
          </a:p>
        </p:txBody>
      </p:sp>
      <p:sp>
        <p:nvSpPr>
          <p:cNvPr id="3" name="Content Placeholder 2"/>
          <p:cNvSpPr>
            <a:spLocks noGrp="1"/>
          </p:cNvSpPr>
          <p:nvPr>
            <p:ph idx="1"/>
          </p:nvPr>
        </p:nvSpPr>
        <p:spPr>
          <a:xfrm>
            <a:off x="1591734" y="1066800"/>
            <a:ext cx="10058400" cy="5435600"/>
          </a:xfrm>
        </p:spPr>
        <p:txBody>
          <a:bodyPr/>
          <a:lstStyle/>
          <a:p>
            <a:endParaRPr lang="en-US" smtClean="0"/>
          </a:p>
        </p:txBody>
      </p:sp>
      <p:graphicFrame>
        <p:nvGraphicFramePr>
          <p:cNvPr id="4" name="Table 3"/>
          <p:cNvGraphicFramePr>
            <a:graphicFrameLocks noGrp="1"/>
          </p:cNvGraphicFramePr>
          <p:nvPr>
            <p:extLst/>
          </p:nvPr>
        </p:nvGraphicFramePr>
        <p:xfrm>
          <a:off x="2838450" y="2823251"/>
          <a:ext cx="7543800" cy="2684414"/>
        </p:xfrm>
        <a:graphic>
          <a:graphicData uri="http://schemas.openxmlformats.org/drawingml/2006/table">
            <a:tbl>
              <a:tblPr firstRow="1" bandRow="1">
                <a:tableStyleId>{9DCAF9ED-07DC-4A11-8D7F-57B35C25682E}</a:tableStyleId>
              </a:tblPr>
              <a:tblGrid>
                <a:gridCol w="2514600"/>
                <a:gridCol w="2514600"/>
                <a:gridCol w="2514600"/>
              </a:tblGrid>
              <a:tr h="640085">
                <a:tc>
                  <a:txBody>
                    <a:bodyPr/>
                    <a:lstStyle/>
                    <a:p>
                      <a:pPr algn="ctr"/>
                      <a:r>
                        <a:rPr lang="en-US" sz="2800" b="1" smtClean="0">
                          <a:latin typeface="Arial" panose="020B0604020202020204" pitchFamily="34" charset="0"/>
                          <a:cs typeface="Arial" panose="020B0604020202020204" pitchFamily="34" charset="0"/>
                        </a:rPr>
                        <a:t>Level</a:t>
                      </a:r>
                      <a:endParaRPr lang="en-US" sz="2800" b="1">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800" b="1" smtClean="0">
                          <a:latin typeface="Arial" panose="020B0604020202020204" pitchFamily="34" charset="0"/>
                          <a:cs typeface="Arial" panose="020B0604020202020204" pitchFamily="34" charset="0"/>
                        </a:rPr>
                        <a:t>Expected</a:t>
                      </a:r>
                      <a:endParaRPr lang="en-US" sz="28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b="1" smtClean="0">
                          <a:latin typeface="Arial" panose="020B0604020202020204" pitchFamily="34" charset="0"/>
                          <a:cs typeface="Arial" panose="020B0604020202020204" pitchFamily="34" charset="0"/>
                        </a:rPr>
                        <a:t>Actual</a:t>
                      </a:r>
                      <a:endParaRPr lang="en-US" sz="28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40085">
                <a:tc>
                  <a:txBody>
                    <a:bodyPr/>
                    <a:lstStyle/>
                    <a:p>
                      <a:pPr algn="ctr"/>
                      <a:r>
                        <a:rPr lang="en-US" sz="2800" b="0" smtClean="0">
                          <a:latin typeface="Arial" panose="020B0604020202020204" pitchFamily="34" charset="0"/>
                          <a:cs typeface="Arial" panose="020B0604020202020204" pitchFamily="34" charset="0"/>
                        </a:rPr>
                        <a:t>Easy</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23760">
                <a:tc>
                  <a:txBody>
                    <a:bodyPr/>
                    <a:lstStyle/>
                    <a:p>
                      <a:pPr algn="ctr"/>
                      <a:r>
                        <a:rPr lang="en-US" sz="2800" b="0" smtClean="0">
                          <a:latin typeface="Arial" panose="020B0604020202020204" pitchFamily="34" charset="0"/>
                          <a:cs typeface="Arial" panose="020B0604020202020204" pitchFamily="34" charset="0"/>
                        </a:rPr>
                        <a:t>Medium</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80484">
                <a:tc>
                  <a:txBody>
                    <a:bodyPr/>
                    <a:lstStyle/>
                    <a:p>
                      <a:pPr algn="ctr"/>
                      <a:r>
                        <a:rPr lang="en-US" sz="2800" b="0" smtClean="0">
                          <a:latin typeface="Arial" panose="020B0604020202020204" pitchFamily="34" charset="0"/>
                          <a:cs typeface="Arial" panose="020B0604020202020204" pitchFamily="34" charset="0"/>
                        </a:rPr>
                        <a:t>Difficult</a:t>
                      </a:r>
                      <a:endParaRPr lang="en-US" sz="2800" b="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b="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pic>
        <p:nvPicPr>
          <p:cNvPr id="8"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116" y="4134542"/>
            <a:ext cx="746468" cy="602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275" y="3483525"/>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4370" y="3483525"/>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7116" y="4887314"/>
            <a:ext cx="746468" cy="6021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4370" y="4134543"/>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4370" y="4887314"/>
            <a:ext cx="602150" cy="60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615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Hypothesis 2 </a:t>
            </a:r>
            <a:r>
              <a:rPr lang="en-US"/>
              <a:t>: Effect of difficulty level</a:t>
            </a:r>
          </a:p>
        </p:txBody>
      </p:sp>
      <p:pic>
        <p:nvPicPr>
          <p:cNvPr id="3074"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9356" y="2233002"/>
            <a:ext cx="746468" cy="602151"/>
          </a:xfrm>
          <a:prstGeom prst="rect">
            <a:avLst/>
          </a:prstGeom>
          <a:noFill/>
          <a:extLst>
            <a:ext uri="{909E8E84-426E-40DD-AFC4-6F175D3DCCD1}">
              <a14:hiddenFill xmlns:a14="http://schemas.microsoft.com/office/drawing/2010/main">
                <a:solidFill>
                  <a:srgbClr val="FFFFFF"/>
                </a:solidFill>
              </a14:hiddenFill>
            </a:ext>
          </a:extLst>
        </p:spPr>
      </p:pic>
      <p:sp>
        <p:nvSpPr>
          <p:cNvPr id="6" name="Cube 5"/>
          <p:cNvSpPr/>
          <p:nvPr/>
        </p:nvSpPr>
        <p:spPr bwMode="auto">
          <a:xfrm>
            <a:off x="13609674" y="-1935126"/>
            <a:ext cx="1216152" cy="1216152"/>
          </a:xfrm>
          <a:prstGeom prst="cub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pic>
        <p:nvPicPr>
          <p:cNvPr id="4"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5149" y="2233003"/>
            <a:ext cx="602150" cy="602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7908" y="2233002"/>
            <a:ext cx="602150" cy="6021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pPr marL="0" indent="0">
              <a:buNone/>
            </a:pPr>
            <a:r>
              <a:rPr lang="en-US"/>
              <a:t>As we move from easy to difficult interaction failures….</a:t>
            </a:r>
          </a:p>
          <a:p>
            <a:pPr marL="0" indent="0">
              <a:buNone/>
            </a:pPr>
            <a:r>
              <a:rPr lang="en-US" smtClean="0"/>
              <a:t>Accuracy      Confidence      Time  </a:t>
            </a:r>
            <a:endParaRPr lang="en-US"/>
          </a:p>
        </p:txBody>
      </p:sp>
      <p:sp>
        <p:nvSpPr>
          <p:cNvPr id="12" name="Up Arrow 11"/>
          <p:cNvSpPr/>
          <p:nvPr/>
        </p:nvSpPr>
        <p:spPr bwMode="auto">
          <a:xfrm>
            <a:off x="6728174" y="1637414"/>
            <a:ext cx="332303" cy="591502"/>
          </a:xfrm>
          <a:prstGeom prst="upArrow">
            <a:avLst/>
          </a:prstGeom>
          <a:solidFill>
            <a:srgbClr val="00B050"/>
          </a:solidFill>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3" name="Down Arrow 12"/>
          <p:cNvSpPr/>
          <p:nvPr/>
        </p:nvSpPr>
        <p:spPr bwMode="auto">
          <a:xfrm>
            <a:off x="5175826" y="1637414"/>
            <a:ext cx="378713" cy="595588"/>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6" name="Down Arrow 15"/>
          <p:cNvSpPr/>
          <p:nvPr/>
        </p:nvSpPr>
        <p:spPr bwMode="auto">
          <a:xfrm>
            <a:off x="2425982" y="1681589"/>
            <a:ext cx="378713" cy="595588"/>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graphicFrame>
        <p:nvGraphicFramePr>
          <p:cNvPr id="14" name="Content Placeholder 27"/>
          <p:cNvGraphicFramePr>
            <a:graphicFrameLocks/>
          </p:cNvGraphicFramePr>
          <p:nvPr>
            <p:extLst>
              <p:ext uri="{D42A27DB-BD31-4B8C-83A1-F6EECF244321}">
                <p14:modId xmlns:p14="http://schemas.microsoft.com/office/powerpoint/2010/main" val="3700088327"/>
              </p:ext>
            </p:extLst>
          </p:nvPr>
        </p:nvGraphicFramePr>
        <p:xfrm>
          <a:off x="541867" y="2277177"/>
          <a:ext cx="3538643" cy="43286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ontent Placeholder 27"/>
          <p:cNvGraphicFramePr>
            <a:graphicFrameLocks/>
          </p:cNvGraphicFramePr>
          <p:nvPr>
            <p:extLst>
              <p:ext uri="{D42A27DB-BD31-4B8C-83A1-F6EECF244321}">
                <p14:modId xmlns:p14="http://schemas.microsoft.com/office/powerpoint/2010/main" val="408285082"/>
              </p:ext>
            </p:extLst>
          </p:nvPr>
        </p:nvGraphicFramePr>
        <p:xfrm>
          <a:off x="4183728" y="2835152"/>
          <a:ext cx="4722842" cy="40228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ontent Placeholder 27"/>
          <p:cNvGraphicFramePr>
            <a:graphicFrameLocks/>
          </p:cNvGraphicFramePr>
          <p:nvPr>
            <p:extLst>
              <p:ext uri="{D42A27DB-BD31-4B8C-83A1-F6EECF244321}">
                <p14:modId xmlns:p14="http://schemas.microsoft.com/office/powerpoint/2010/main" val="2004392589"/>
              </p:ext>
            </p:extLst>
          </p:nvPr>
        </p:nvGraphicFramePr>
        <p:xfrm>
          <a:off x="10235642" y="3086736"/>
          <a:ext cx="1884344" cy="33705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540356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Hypothesis 2 </a:t>
            </a:r>
            <a:r>
              <a:rPr lang="en-US"/>
              <a:t>: Effect of difficulty level</a:t>
            </a:r>
          </a:p>
        </p:txBody>
      </p:sp>
      <p:pic>
        <p:nvPicPr>
          <p:cNvPr id="3074" name="Picture 2" descr="Green Checkmark â by qubod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9485" y="2289816"/>
            <a:ext cx="591989" cy="477538"/>
          </a:xfrm>
          <a:prstGeom prst="rect">
            <a:avLst/>
          </a:prstGeom>
          <a:noFill/>
          <a:extLst>
            <a:ext uri="{909E8E84-426E-40DD-AFC4-6F175D3DCCD1}">
              <a14:hiddenFill xmlns:a14="http://schemas.microsoft.com/office/drawing/2010/main">
                <a:solidFill>
                  <a:srgbClr val="FFFFFF"/>
                </a:solidFill>
              </a14:hiddenFill>
            </a:ext>
          </a:extLst>
        </p:spPr>
      </p:pic>
      <p:sp>
        <p:nvSpPr>
          <p:cNvPr id="6" name="Cube 5"/>
          <p:cNvSpPr/>
          <p:nvPr/>
        </p:nvSpPr>
        <p:spPr bwMode="auto">
          <a:xfrm>
            <a:off x="13609674" y="-1935126"/>
            <a:ext cx="1216152" cy="1216152"/>
          </a:xfrm>
          <a:prstGeom prst="cub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pic>
        <p:nvPicPr>
          <p:cNvPr id="4"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1765" y="2289815"/>
            <a:ext cx="473452" cy="473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ight or wrong 5 by Arnoud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2899" y="2289815"/>
            <a:ext cx="473452" cy="4734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pPr marL="0" indent="0">
              <a:buNone/>
            </a:pPr>
            <a:r>
              <a:rPr lang="en-US" sz="2800"/>
              <a:t>As we move from easy to difficult interaction failures….</a:t>
            </a:r>
          </a:p>
          <a:p>
            <a:pPr marL="0" indent="0">
              <a:buNone/>
            </a:pPr>
            <a:r>
              <a:rPr lang="en-US" sz="2800" smtClean="0"/>
              <a:t>Accuracy      Confidence      Time  </a:t>
            </a:r>
            <a:endParaRPr lang="en-US" sz="2800"/>
          </a:p>
        </p:txBody>
      </p:sp>
      <p:sp>
        <p:nvSpPr>
          <p:cNvPr id="12" name="Up Arrow 11"/>
          <p:cNvSpPr/>
          <p:nvPr/>
        </p:nvSpPr>
        <p:spPr bwMode="auto">
          <a:xfrm>
            <a:off x="5990537" y="1557910"/>
            <a:ext cx="332303" cy="591502"/>
          </a:xfrm>
          <a:prstGeom prst="upArrow">
            <a:avLst/>
          </a:prstGeom>
          <a:solidFill>
            <a:srgbClr val="00B050"/>
          </a:solidFill>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3" name="Down Arrow 12"/>
          <p:cNvSpPr/>
          <p:nvPr/>
        </p:nvSpPr>
        <p:spPr bwMode="auto">
          <a:xfrm>
            <a:off x="4521185" y="1557910"/>
            <a:ext cx="378713" cy="595588"/>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16" name="Down Arrow 15"/>
          <p:cNvSpPr/>
          <p:nvPr/>
        </p:nvSpPr>
        <p:spPr bwMode="auto">
          <a:xfrm>
            <a:off x="2226357" y="1562727"/>
            <a:ext cx="378713" cy="595588"/>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pic>
        <p:nvPicPr>
          <p:cNvPr id="3" name="Picture 2"/>
          <p:cNvPicPr>
            <a:picLocks noChangeAspect="1"/>
          </p:cNvPicPr>
          <p:nvPr/>
        </p:nvPicPr>
        <p:blipFill>
          <a:blip r:embed="rId5"/>
          <a:stretch>
            <a:fillRect/>
          </a:stretch>
        </p:blipFill>
        <p:spPr>
          <a:xfrm>
            <a:off x="719220" y="2767353"/>
            <a:ext cx="3040533" cy="3979521"/>
          </a:xfrm>
          <a:prstGeom prst="rect">
            <a:avLst/>
          </a:prstGeom>
        </p:spPr>
      </p:pic>
      <p:pic>
        <p:nvPicPr>
          <p:cNvPr id="5" name="Picture 4"/>
          <p:cNvPicPr>
            <a:picLocks noChangeAspect="1"/>
          </p:cNvPicPr>
          <p:nvPr/>
        </p:nvPicPr>
        <p:blipFill>
          <a:blip r:embed="rId6"/>
          <a:stretch>
            <a:fillRect/>
          </a:stretch>
        </p:blipFill>
        <p:spPr>
          <a:xfrm>
            <a:off x="4669825" y="2767353"/>
            <a:ext cx="2962030" cy="3979521"/>
          </a:xfrm>
          <a:prstGeom prst="rect">
            <a:avLst/>
          </a:prstGeom>
        </p:spPr>
      </p:pic>
      <p:pic>
        <p:nvPicPr>
          <p:cNvPr id="9" name="Picture 8"/>
          <p:cNvPicPr>
            <a:picLocks noChangeAspect="1"/>
          </p:cNvPicPr>
          <p:nvPr/>
        </p:nvPicPr>
        <p:blipFill>
          <a:blip r:embed="rId7"/>
          <a:stretch>
            <a:fillRect/>
          </a:stretch>
        </p:blipFill>
        <p:spPr>
          <a:xfrm>
            <a:off x="8311372" y="2763267"/>
            <a:ext cx="3180769" cy="3983607"/>
          </a:xfrm>
          <a:prstGeom prst="rect">
            <a:avLst/>
          </a:prstGeom>
        </p:spPr>
      </p:pic>
    </p:spTree>
    <p:extLst>
      <p:ext uri="{BB962C8B-B14F-4D97-AF65-F5344CB8AC3E}">
        <p14:creationId xmlns:p14="http://schemas.microsoft.com/office/powerpoint/2010/main" val="42138423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Text answers in difficult condition</a:t>
            </a:r>
            <a:endParaRPr lang="en-US"/>
          </a:p>
        </p:txBody>
      </p:sp>
      <p:sp>
        <p:nvSpPr>
          <p:cNvPr id="3" name="Content Placeholder 2"/>
          <p:cNvSpPr>
            <a:spLocks noGrp="1"/>
          </p:cNvSpPr>
          <p:nvPr>
            <p:ph idx="1"/>
          </p:nvPr>
        </p:nvSpPr>
        <p:spPr>
          <a:xfrm>
            <a:off x="1591734" y="1066800"/>
            <a:ext cx="10252936" cy="5435600"/>
          </a:xfrm>
        </p:spPr>
        <p:txBody>
          <a:bodyPr/>
          <a:lstStyle/>
          <a:p>
            <a:pPr marL="0" indent="0">
              <a:buNone/>
            </a:pPr>
            <a:r>
              <a:rPr lang="en-US" sz="2400" smtClean="0"/>
              <a:t>Mentor: Three locations in a line are captured.</a:t>
            </a:r>
          </a:p>
          <a:p>
            <a:r>
              <a:rPr lang="en-US" sz="2400" smtClean="0"/>
              <a:t>None: </a:t>
            </a:r>
            <a:r>
              <a:rPr lang="en-US" sz="2400" i="1"/>
              <a:t>“Because red block 10 and blue block 14 are not on a block</a:t>
            </a:r>
            <a:r>
              <a:rPr lang="en-US" sz="2400" i="1" smtClean="0"/>
              <a:t>.”</a:t>
            </a:r>
          </a:p>
          <a:p>
            <a:r>
              <a:rPr lang="en-US" sz="2400" smtClean="0"/>
              <a:t>Both: </a:t>
            </a:r>
            <a:r>
              <a:rPr lang="en-US" sz="2400" i="1" smtClean="0"/>
              <a:t>“</a:t>
            </a:r>
            <a:r>
              <a:rPr lang="en-US" sz="2400" i="1"/>
              <a:t>Captured only occurs when a red block is on top of a </a:t>
            </a:r>
            <a:r>
              <a:rPr lang="en-US" sz="2400" i="1" smtClean="0"/>
              <a:t>location.There </a:t>
            </a:r>
            <a:r>
              <a:rPr lang="en-US" sz="2400" i="1"/>
              <a:t>are only 2 blocks captured, thus there cannot be a line</a:t>
            </a:r>
            <a:r>
              <a:rPr lang="en-US" sz="2800" i="1"/>
              <a:t>.” </a:t>
            </a:r>
            <a:r>
              <a:rPr lang="en-US" sz="2800"/>
              <a:t/>
            </a:r>
            <a:br>
              <a:rPr lang="en-US" sz="2800"/>
            </a:br>
            <a:endParaRPr lang="en-US" sz="28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88" y="3114449"/>
            <a:ext cx="7710923" cy="3387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0092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responses: Q-A mechanisms</a:t>
            </a:r>
            <a:endParaRPr lang="en-US"/>
          </a:p>
        </p:txBody>
      </p:sp>
      <p:sp>
        <p:nvSpPr>
          <p:cNvPr id="6" name="TextBox 5"/>
          <p:cNvSpPr txBox="1"/>
          <p:nvPr/>
        </p:nvSpPr>
        <p:spPr>
          <a:xfrm>
            <a:off x="993354" y="5921981"/>
            <a:ext cx="10860858" cy="400110"/>
          </a:xfrm>
          <a:prstGeom prst="rect">
            <a:avLst/>
          </a:prstGeom>
          <a:noFill/>
        </p:spPr>
        <p:txBody>
          <a:bodyPr wrap="none" rtlCol="0">
            <a:spAutoFit/>
          </a:bodyPr>
          <a:lstStyle/>
          <a:p>
            <a:r>
              <a:rPr lang="en-US" sz="2000">
                <a:solidFill>
                  <a:srgbClr val="002060"/>
                </a:solidFill>
                <a:latin typeface="Arial" panose="020B0604020202020204" pitchFamily="34" charset="0"/>
                <a:cs typeface="Arial" panose="020B0604020202020204" pitchFamily="34" charset="0"/>
              </a:rPr>
              <a:t>P14: “I liked it, because it helped me answer the question being asked in a more specific way</a:t>
            </a:r>
            <a:r>
              <a:rPr lang="en-US" sz="2000">
                <a:solidFill>
                  <a:srgbClr val="002060"/>
                </a:solidFill>
                <a:latin typeface="Arial" panose="020B0604020202020204" pitchFamily="34" charset="0"/>
                <a:cs typeface="Arial" panose="020B0604020202020204" pitchFamily="34" charset="0"/>
              </a:rPr>
              <a:t>.”</a:t>
            </a:r>
            <a:endParaRPr lang="en-US" sz="2000">
              <a:solidFill>
                <a:srgbClr val="00206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1591734" y="1148143"/>
            <a:ext cx="9664098" cy="4343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5958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responses: Screen-based mechanisms</a:t>
            </a:r>
            <a:endParaRPr lang="en-US"/>
          </a:p>
        </p:txBody>
      </p:sp>
      <p:sp>
        <p:nvSpPr>
          <p:cNvPr id="6" name="TextBox 5"/>
          <p:cNvSpPr txBox="1"/>
          <p:nvPr/>
        </p:nvSpPr>
        <p:spPr>
          <a:xfrm>
            <a:off x="1060047" y="6015331"/>
            <a:ext cx="10568919" cy="400110"/>
          </a:xfrm>
          <a:prstGeom prst="rect">
            <a:avLst/>
          </a:prstGeom>
          <a:noFill/>
        </p:spPr>
        <p:txBody>
          <a:bodyPr wrap="none" rtlCol="0">
            <a:spAutoFit/>
          </a:bodyPr>
          <a:lstStyle/>
          <a:p>
            <a:r>
              <a:rPr lang="en-US" sz="2000">
                <a:solidFill>
                  <a:srgbClr val="002060"/>
                </a:solidFill>
                <a:latin typeface="Arial" panose="020B0604020202020204" pitchFamily="34" charset="0"/>
                <a:cs typeface="Arial" panose="020B0604020202020204" pitchFamily="34" charset="0"/>
              </a:rPr>
              <a:t>P9: </a:t>
            </a:r>
            <a:r>
              <a:rPr lang="en-US" sz="2000">
                <a:solidFill>
                  <a:srgbClr val="002060"/>
                </a:solidFill>
                <a:latin typeface="Arial" panose="020B0604020202020204" pitchFamily="34" charset="0"/>
                <a:cs typeface="Arial" panose="020B0604020202020204" pitchFamily="34" charset="0"/>
              </a:rPr>
              <a:t>“This was helpful in letting us know what the computer actually saw in its point of view”</a:t>
            </a:r>
          </a:p>
        </p:txBody>
      </p:sp>
      <p:pic>
        <p:nvPicPr>
          <p:cNvPr id="4" name="Picture 3"/>
          <p:cNvPicPr>
            <a:picLocks noChangeAspect="1"/>
          </p:cNvPicPr>
          <p:nvPr/>
        </p:nvPicPr>
        <p:blipFill>
          <a:blip r:embed="rId2"/>
          <a:stretch>
            <a:fillRect/>
          </a:stretch>
        </p:blipFill>
        <p:spPr>
          <a:xfrm>
            <a:off x="1591733" y="1327557"/>
            <a:ext cx="10037233" cy="4182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4708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review - Preference</a:t>
            </a:r>
            <a:endParaRPr lang="en-US"/>
          </a:p>
        </p:txBody>
      </p:sp>
      <p:sp>
        <p:nvSpPr>
          <p:cNvPr id="5" name="TextBox 4"/>
          <p:cNvSpPr txBox="1"/>
          <p:nvPr/>
        </p:nvSpPr>
        <p:spPr>
          <a:xfrm>
            <a:off x="1214363" y="4381046"/>
            <a:ext cx="10037232" cy="2677656"/>
          </a:xfrm>
          <a:prstGeom prst="rect">
            <a:avLst/>
          </a:prstGeom>
          <a:noFill/>
        </p:spPr>
        <p:txBody>
          <a:bodyPr wrap="square" rtlCol="0">
            <a:spAutoFit/>
          </a:bodyPr>
          <a:lstStyle/>
          <a:p>
            <a:r>
              <a:rPr lang="en-US" sz="2400">
                <a:solidFill>
                  <a:srgbClr val="091F5A"/>
                </a:solidFill>
                <a:latin typeface="Arial" panose="020B0604020202020204" pitchFamily="34" charset="0"/>
                <a:ea typeface="ＭＳ Ｐゴシック" pitchFamily="-110" charset="-128"/>
                <a:cs typeface="Arial" panose="020B0604020202020204" pitchFamily="34" charset="0"/>
              </a:rPr>
              <a:t>P4 - Both: “Both </a:t>
            </a:r>
            <a:r>
              <a:rPr lang="en-US" sz="2400">
                <a:solidFill>
                  <a:srgbClr val="091F5A"/>
                </a:solidFill>
                <a:latin typeface="Arial" panose="020B0604020202020204" pitchFamily="34" charset="0"/>
                <a:ea typeface="ＭＳ Ｐゴシック" pitchFamily="-110" charset="-128"/>
                <a:cs typeface="Arial" panose="020B0604020202020204" pitchFamily="34" charset="0"/>
              </a:rPr>
              <a:t>were </a:t>
            </a:r>
            <a:r>
              <a:rPr lang="en-US" sz="2400">
                <a:solidFill>
                  <a:srgbClr val="091F5A"/>
                </a:solidFill>
                <a:latin typeface="Arial" panose="020B0604020202020204" pitchFamily="34" charset="0"/>
                <a:ea typeface="ＭＳ Ｐゴシック" pitchFamily="-110" charset="-128"/>
                <a:cs typeface="Arial" panose="020B0604020202020204" pitchFamily="34" charset="0"/>
              </a:rPr>
              <a:t>very helpful to get a definition and then see it visually. Putting the two sources together made a more certain opinion in my mind about the correct answer”</a:t>
            </a:r>
          </a:p>
          <a:p>
            <a:endParaRPr lang="en-US" sz="2400">
              <a:solidFill>
                <a:srgbClr val="091F5A"/>
              </a:solidFill>
              <a:latin typeface="Arial" panose="020B0604020202020204" pitchFamily="34" charset="0"/>
              <a:ea typeface="ＭＳ Ｐゴシック" pitchFamily="-110" charset="-128"/>
              <a:cs typeface="Arial" panose="020B0604020202020204" pitchFamily="34" charset="0"/>
            </a:endParaRPr>
          </a:p>
          <a:p>
            <a:r>
              <a:rPr lang="en-US" sz="2400">
                <a:solidFill>
                  <a:srgbClr val="091F5A"/>
                </a:solidFill>
                <a:latin typeface="Arial" panose="020B0604020202020204" pitchFamily="34" charset="0"/>
                <a:ea typeface="ＭＳ Ｐゴシック" pitchFamily="-110" charset="-128"/>
                <a:cs typeface="Arial" panose="020B0604020202020204" pitchFamily="34" charset="0"/>
              </a:rPr>
              <a:t>P2 –None: </a:t>
            </a:r>
            <a:r>
              <a:rPr lang="en-US" sz="2400">
                <a:solidFill>
                  <a:srgbClr val="091F5A"/>
                </a:solidFill>
                <a:latin typeface="Arial" panose="020B0604020202020204" pitchFamily="34" charset="0"/>
                <a:ea typeface="ＭＳ Ｐゴシック" pitchFamily="-110" charset="-128"/>
                <a:cs typeface="Arial" panose="020B0604020202020204" pitchFamily="34" charset="0"/>
              </a:rPr>
              <a:t>“I felt like they were good. I didn't always use them though if I felt they weren't needed.</a:t>
            </a:r>
            <a:r>
              <a:rPr lang="en-US" sz="2400">
                <a:solidFill>
                  <a:srgbClr val="091F5A"/>
                </a:solidFill>
                <a:latin typeface="Arial" panose="020B0604020202020204" pitchFamily="34" charset="0"/>
                <a:ea typeface="ＭＳ Ｐゴシック" pitchFamily="-110" charset="-128"/>
                <a:cs typeface="Arial" panose="020B0604020202020204" pitchFamily="34" charset="0"/>
              </a:rPr>
              <a:t/>
            </a:r>
            <a:br>
              <a:rPr lang="en-US" sz="2400">
                <a:solidFill>
                  <a:srgbClr val="091F5A"/>
                </a:solidFill>
                <a:latin typeface="Arial" panose="020B0604020202020204" pitchFamily="34" charset="0"/>
                <a:ea typeface="ＭＳ Ｐゴシック" pitchFamily="-110" charset="-128"/>
                <a:cs typeface="Arial" panose="020B0604020202020204" pitchFamily="34" charset="0"/>
              </a:rPr>
            </a:br>
            <a:endParaRPr lang="en-US" sz="2400">
              <a:solidFill>
                <a:srgbClr val="091F5A"/>
              </a:solidFill>
              <a:latin typeface="Arial" panose="020B0604020202020204" pitchFamily="34" charset="0"/>
              <a:ea typeface="ＭＳ Ｐゴシック" pitchFamily="-110" charset="-128"/>
              <a:cs typeface="Arial" panose="020B0604020202020204" pitchFamily="34" charset="0"/>
            </a:endParaRPr>
          </a:p>
        </p:txBody>
      </p:sp>
      <p:graphicFrame>
        <p:nvGraphicFramePr>
          <p:cNvPr id="13" name="Chart 12"/>
          <p:cNvGraphicFramePr>
            <a:graphicFrameLocks/>
          </p:cNvGraphicFramePr>
          <p:nvPr>
            <p:extLst/>
          </p:nvPr>
        </p:nvGraphicFramePr>
        <p:xfrm>
          <a:off x="1591734" y="1230086"/>
          <a:ext cx="10037233"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2941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a:p>
        </p:txBody>
      </p:sp>
      <p:sp>
        <p:nvSpPr>
          <p:cNvPr id="3" name="Content Placeholder 2"/>
          <p:cNvSpPr>
            <a:spLocks noGrp="1"/>
          </p:cNvSpPr>
          <p:nvPr>
            <p:ph idx="1"/>
          </p:nvPr>
        </p:nvSpPr>
        <p:spPr>
          <a:xfrm>
            <a:off x="1591734" y="1066800"/>
            <a:ext cx="10058400" cy="5435600"/>
          </a:xfrm>
        </p:spPr>
        <p:txBody>
          <a:bodyPr/>
          <a:lstStyle/>
          <a:p>
            <a:r>
              <a:rPr lang="en-US" smtClean="0"/>
              <a:t>Implemented 2 types of transparency mechanisms</a:t>
            </a:r>
          </a:p>
          <a:p>
            <a:pPr lvl="1"/>
            <a:r>
              <a:rPr lang="en-US" smtClean="0"/>
              <a:t>Q-A mechanisms</a:t>
            </a:r>
          </a:p>
          <a:p>
            <a:pPr lvl="1"/>
            <a:r>
              <a:rPr lang="en-US" smtClean="0"/>
              <a:t>Screen-based </a:t>
            </a:r>
            <a:r>
              <a:rPr lang="en-US" smtClean="0"/>
              <a:t>mechanisms</a:t>
            </a:r>
            <a:endParaRPr lang="en-US" smtClean="0"/>
          </a:p>
          <a:p>
            <a:r>
              <a:rPr lang="en-US" smtClean="0"/>
              <a:t>Identified taxonomy of interaction failures</a:t>
            </a:r>
          </a:p>
          <a:p>
            <a:pPr lvl="1"/>
            <a:endParaRPr lang="en-US" smtClean="0"/>
          </a:p>
          <a:p>
            <a:pPr lvl="1"/>
            <a:endParaRPr lang="en-US"/>
          </a:p>
          <a:p>
            <a:pPr lvl="1"/>
            <a:endParaRPr lang="en-US" smtClean="0"/>
          </a:p>
        </p:txBody>
      </p:sp>
      <p:sp>
        <p:nvSpPr>
          <p:cNvPr id="4" name="TextBox 3"/>
          <p:cNvSpPr txBox="1"/>
          <p:nvPr/>
        </p:nvSpPr>
        <p:spPr>
          <a:xfrm>
            <a:off x="2378707" y="5427026"/>
            <a:ext cx="9128705" cy="954107"/>
          </a:xfrm>
          <a:prstGeom prst="rect">
            <a:avLst/>
          </a:prstGeom>
          <a:noFill/>
          <a:ln w="76200">
            <a:noFill/>
          </a:ln>
        </p:spPr>
        <p:txBody>
          <a:bodyPr wrap="square" lIns="274320" rtlCol="0">
            <a:spAutoFit/>
          </a:bodyPr>
          <a:lstStyle>
            <a:defPPr>
              <a:defRPr lang="en-US"/>
            </a:defPPr>
            <a:lvl1pPr>
              <a:defRPr sz="4800">
                <a:solidFill>
                  <a:srgbClr val="002060"/>
                </a:solidFill>
                <a:latin typeface="Arial" panose="020B0604020202020204" pitchFamily="34" charset="0"/>
                <a:cs typeface="Arial" panose="020B0604020202020204" pitchFamily="34" charset="0"/>
              </a:defRPr>
            </a:lvl1pPr>
          </a:lstStyle>
          <a:p>
            <a:pPr algn="ctr"/>
            <a:r>
              <a:rPr lang="en-US" sz="2800" b="1" smtClean="0"/>
              <a:t>User prefers</a:t>
            </a:r>
          </a:p>
          <a:p>
            <a:pPr algn="ctr"/>
            <a:r>
              <a:rPr lang="en-US" sz="2800" b="1" smtClean="0"/>
              <a:t>Q-A  &amp;  Both  &gt;  Screen</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370" b="29489"/>
          <a:stretch/>
        </p:blipFill>
        <p:spPr>
          <a:xfrm>
            <a:off x="3462358" y="5128261"/>
            <a:ext cx="1204317" cy="1512616"/>
          </a:xfrm>
          <a:prstGeom prst="rect">
            <a:avLst/>
          </a:prstGeom>
        </p:spPr>
      </p:pic>
      <p:sp>
        <p:nvSpPr>
          <p:cNvPr id="6" name="TextBox 5"/>
          <p:cNvSpPr txBox="1"/>
          <p:nvPr/>
        </p:nvSpPr>
        <p:spPr>
          <a:xfrm>
            <a:off x="1591734" y="3436364"/>
            <a:ext cx="10037233" cy="1661993"/>
          </a:xfrm>
          <a:prstGeom prst="rect">
            <a:avLst/>
          </a:prstGeom>
          <a:noFill/>
          <a:ln w="76200">
            <a:solidFill>
              <a:schemeClr val="tx2">
                <a:lumMod val="50000"/>
              </a:schemeClr>
            </a:solidFill>
          </a:ln>
        </p:spPr>
        <p:txBody>
          <a:bodyPr wrap="square" lIns="182880" tIns="91440" rIns="182880" bIns="91440" rtlCol="0">
            <a:spAutoFit/>
          </a:bodyPr>
          <a:lstStyle>
            <a:defPPr>
              <a:defRPr lang="en-US"/>
            </a:defPPr>
            <a:lvl1pPr indent="0" algn="just">
              <a:buNone/>
              <a:defRPr sz="6000" b="1">
                <a:solidFill>
                  <a:srgbClr val="FF0000"/>
                </a:solidFill>
                <a:cs typeface="Segoe UI" panose="020B0502040204020203" pitchFamily="34" charset="0"/>
              </a:defRPr>
            </a:lvl1pPr>
          </a:lstStyle>
          <a:p>
            <a:pPr algn="ctr"/>
            <a:r>
              <a:rPr lang="en-US" sz="3200" b="0" smtClean="0">
                <a:solidFill>
                  <a:srgbClr val="002060"/>
                </a:solidFill>
                <a:latin typeface="Arial" panose="020B0604020202020204" pitchFamily="34" charset="0"/>
                <a:cs typeface="Arial" panose="020B0604020202020204" pitchFamily="34" charset="0"/>
              </a:rPr>
              <a:t>As </a:t>
            </a:r>
            <a:r>
              <a:rPr lang="en-US" sz="3200" b="0" smtClean="0">
                <a:solidFill>
                  <a:srgbClr val="002060"/>
                </a:solidFill>
                <a:latin typeface="Arial" panose="020B0604020202020204" pitchFamily="34" charset="0"/>
                <a:cs typeface="Arial" panose="020B0604020202020204" pitchFamily="34" charset="0"/>
              </a:rPr>
              <a:t>Difficulty     ,  </a:t>
            </a:r>
            <a:r>
              <a:rPr lang="en-US" sz="3200" b="0" smtClean="0">
                <a:solidFill>
                  <a:srgbClr val="002060"/>
                </a:solidFill>
                <a:latin typeface="Arial" panose="020B0604020202020204" pitchFamily="34" charset="0"/>
                <a:cs typeface="Arial" panose="020B0604020202020204" pitchFamily="34" charset="0"/>
              </a:rPr>
              <a:t>Accuracy</a:t>
            </a:r>
          </a:p>
          <a:p>
            <a:pPr algn="ctr"/>
            <a:r>
              <a:rPr lang="en-US" sz="3200" b="0" smtClean="0">
                <a:solidFill>
                  <a:srgbClr val="002060"/>
                </a:solidFill>
                <a:latin typeface="Arial" panose="020B0604020202020204" pitchFamily="34" charset="0"/>
                <a:cs typeface="Arial" panose="020B0604020202020204" pitchFamily="34" charset="0"/>
              </a:rPr>
              <a:t>    </a:t>
            </a:r>
            <a:r>
              <a:rPr lang="en-US" sz="3200" b="0" smtClean="0">
                <a:solidFill>
                  <a:srgbClr val="002060"/>
                </a:solidFill>
                <a:latin typeface="Arial" panose="020B0604020202020204" pitchFamily="34" charset="0"/>
                <a:cs typeface="Arial" panose="020B0604020202020204" pitchFamily="34" charset="0"/>
              </a:rPr>
              <a:t>Effect of Transparency </a:t>
            </a:r>
            <a:r>
              <a:rPr lang="en-US" sz="3200" b="0" smtClean="0">
                <a:solidFill>
                  <a:srgbClr val="002060"/>
                </a:solidFill>
                <a:latin typeface="Arial" panose="020B0604020202020204" pitchFamily="34" charset="0"/>
                <a:cs typeface="Arial" panose="020B0604020202020204" pitchFamily="34" charset="0"/>
              </a:rPr>
              <a:t>mechanisms -&gt; Difficult Failures</a:t>
            </a:r>
          </a:p>
        </p:txBody>
      </p:sp>
      <p:sp>
        <p:nvSpPr>
          <p:cNvPr id="7" name="Up Arrow 6"/>
          <p:cNvSpPr/>
          <p:nvPr/>
        </p:nvSpPr>
        <p:spPr bwMode="auto">
          <a:xfrm>
            <a:off x="6503213" y="3544107"/>
            <a:ext cx="439847" cy="467356"/>
          </a:xfrm>
          <a:prstGeom prst="upArrow">
            <a:avLst>
              <a:gd name="adj1" fmla="val 50000"/>
              <a:gd name="adj2" fmla="val 61663"/>
            </a:avLst>
          </a:prstGeom>
          <a:solidFill>
            <a:srgbClr val="00B050"/>
          </a:solidFill>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
        <p:nvSpPr>
          <p:cNvPr id="8" name="Down Arrow 7"/>
          <p:cNvSpPr/>
          <p:nvPr/>
        </p:nvSpPr>
        <p:spPr bwMode="auto">
          <a:xfrm>
            <a:off x="9054790" y="3550922"/>
            <a:ext cx="492544" cy="460541"/>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endParaRPr lang="en-US" sz="1600" b="1">
              <a:solidFill>
                <a:srgbClr val="000000"/>
              </a:solidFill>
              <a:latin typeface="Arial" pitchFamily="-110" charset="0"/>
              <a:ea typeface="Arial" pitchFamily="-110" charset="0"/>
              <a:cs typeface="Arial" pitchFamily="-110" charset="0"/>
            </a:endParaRPr>
          </a:p>
        </p:txBody>
      </p:sp>
    </p:spTree>
    <p:extLst>
      <p:ext uri="{BB962C8B-B14F-4D97-AF65-F5344CB8AC3E}">
        <p14:creationId xmlns:p14="http://schemas.microsoft.com/office/powerpoint/2010/main" val="963884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1134200" y="1048215"/>
            <a:ext cx="5018617" cy="56103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endParaRPr lang="en-US" kern="0" smtClean="0"/>
          </a:p>
          <a:p>
            <a:endParaRPr lang="en-US" kern="0"/>
          </a:p>
          <a:p>
            <a:r>
              <a:rPr lang="en-US" kern="0" smtClean="0"/>
              <a:t>Didn’t see significant effect of screen-based mechanisms</a:t>
            </a:r>
          </a:p>
          <a:p>
            <a:r>
              <a:rPr lang="en-US" kern="0" smtClean="0"/>
              <a:t>Could not  confirm hypothesis w.r.t “medium” failures</a:t>
            </a:r>
            <a:endParaRPr lang="en-US" kern="0"/>
          </a:p>
        </p:txBody>
      </p:sp>
      <p:sp>
        <p:nvSpPr>
          <p:cNvPr id="2" name="Title 1"/>
          <p:cNvSpPr>
            <a:spLocks noGrp="1"/>
          </p:cNvSpPr>
          <p:nvPr>
            <p:ph type="title"/>
          </p:nvPr>
        </p:nvSpPr>
        <p:spPr/>
        <p:txBody>
          <a:bodyPr/>
          <a:lstStyle/>
          <a:p>
            <a:r>
              <a:rPr lang="en-US" smtClean="0"/>
              <a:t>Nuggets and Coal</a:t>
            </a:r>
            <a:endParaRPr lang="en-US"/>
          </a:p>
        </p:txBody>
      </p:sp>
      <p:sp>
        <p:nvSpPr>
          <p:cNvPr id="4" name="Content Placeholder 2"/>
          <p:cNvSpPr txBox="1">
            <a:spLocks/>
          </p:cNvSpPr>
          <p:nvPr/>
        </p:nvSpPr>
        <p:spPr bwMode="auto">
          <a:xfrm>
            <a:off x="6610350" y="1048215"/>
            <a:ext cx="5018617" cy="56103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91F5A"/>
                </a:solidFill>
                <a:latin typeface="Arial" panose="020B0604020202020204" pitchFamily="34" charset="0"/>
                <a:ea typeface="ＭＳ Ｐゴシック" pitchFamily="-110" charset="-128"/>
                <a:cs typeface="Arial" panose="020B0604020202020204" pitchFamily="34" charset="0"/>
              </a:defRPr>
            </a:lvl1pPr>
            <a:lvl2pPr marL="742950" indent="-285750" algn="l" rtl="0" eaLnBrk="1" fontAlgn="base" hangingPunct="1">
              <a:spcBef>
                <a:spcPct val="20000"/>
              </a:spcBef>
              <a:spcAft>
                <a:spcPct val="0"/>
              </a:spcAft>
              <a:buChar char="–"/>
              <a:defRPr sz="2800">
                <a:solidFill>
                  <a:srgbClr val="091F5A"/>
                </a:solidFill>
                <a:latin typeface="Arial" panose="020B0604020202020204" pitchFamily="34" charset="0"/>
                <a:ea typeface="ＭＳ Ｐゴシック" pitchFamily="-110" charset="-128"/>
                <a:cs typeface="Arial" panose="020B0604020202020204" pitchFamily="34" charset="0"/>
              </a:defRPr>
            </a:lvl2pPr>
            <a:lvl3pPr marL="1143000" indent="-228600" algn="l" rtl="0" eaLnBrk="1" fontAlgn="base" hangingPunct="1">
              <a:spcBef>
                <a:spcPct val="20000"/>
              </a:spcBef>
              <a:spcAft>
                <a:spcPct val="0"/>
              </a:spcAft>
              <a:buChar char="•"/>
              <a:defRPr sz="2400">
                <a:solidFill>
                  <a:srgbClr val="091F5A"/>
                </a:solidFill>
                <a:latin typeface="Arial" panose="020B0604020202020204" pitchFamily="34" charset="0"/>
                <a:ea typeface="ＭＳ Ｐゴシック" pitchFamily="-110" charset="-128"/>
                <a:cs typeface="Arial" panose="020B0604020202020204" pitchFamily="34" charset="0"/>
              </a:defRPr>
            </a:lvl3pPr>
            <a:lvl4pPr marL="16002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4pPr>
            <a:lvl5pPr marL="2057400" indent="-228600" algn="l" rtl="0" eaLnBrk="1" fontAlgn="base" hangingPunct="1">
              <a:spcBef>
                <a:spcPct val="20000"/>
              </a:spcBef>
              <a:spcAft>
                <a:spcPct val="0"/>
              </a:spcAft>
              <a:buChar char="»"/>
              <a:defRPr sz="2000">
                <a:solidFill>
                  <a:srgbClr val="091F5A"/>
                </a:solidFill>
                <a:latin typeface="Arial" panose="020B0604020202020204" pitchFamily="34" charset="0"/>
                <a:ea typeface="ＭＳ Ｐゴシック" pitchFamily="-110" charset="-128"/>
                <a:cs typeface="Arial" panose="020B0604020202020204" pitchFamily="34" charset="0"/>
              </a:defRPr>
            </a:lvl5pPr>
            <a:lvl6pPr marL="25146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rgbClr val="091F5A"/>
                </a:solidFill>
                <a:latin typeface="+mn-lt"/>
                <a:ea typeface="ＭＳ Ｐゴシック" pitchFamily="-110" charset="-128"/>
              </a:defRPr>
            </a:lvl9pPr>
          </a:lstStyle>
          <a:p>
            <a:endParaRPr lang="en-US" sz="2800" kern="0" smtClean="0"/>
          </a:p>
          <a:p>
            <a:endParaRPr lang="en-US" sz="2800" kern="0"/>
          </a:p>
          <a:p>
            <a:r>
              <a:rPr lang="en-US" sz="2800" kern="0"/>
              <a:t>Difference in types of failures relevant</a:t>
            </a:r>
          </a:p>
          <a:p>
            <a:r>
              <a:rPr lang="en-US" sz="2800" kern="0" smtClean="0"/>
              <a:t>This study provided baseline data for user understanding</a:t>
            </a:r>
          </a:p>
          <a:p>
            <a:r>
              <a:rPr lang="en-US" sz="2800" kern="0" smtClean="0"/>
              <a:t>Beginning to understand human mental model</a:t>
            </a:r>
            <a:endParaRPr lang="en-US" sz="2800" kern="0"/>
          </a:p>
        </p:txBody>
      </p:sp>
      <p:pic>
        <p:nvPicPr>
          <p:cNvPr id="3074" name="Picture 2" descr="Image result for coal"/>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8502"/>
          <a:stretch/>
        </p:blipFill>
        <p:spPr bwMode="auto">
          <a:xfrm rot="10800000" flipV="1">
            <a:off x="3059726" y="1222917"/>
            <a:ext cx="1000825" cy="9368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ugget go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4421" y="1222917"/>
            <a:ext cx="799956" cy="93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720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Curved Connector 19"/>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sz="2800" smtClean="0"/>
              <a:t>Problem: User’s incomplete </a:t>
            </a:r>
            <a:r>
              <a:rPr lang="en-US" sz="2800" dirty="0" smtClean="0"/>
              <a:t>mental model of the robot</a:t>
            </a:r>
            <a:endParaRPr lang="en-US" sz="2800" dirty="0"/>
          </a:p>
        </p:txBody>
      </p:sp>
      <p:sp>
        <p:nvSpPr>
          <p:cNvPr id="11" name="Cloud Callout 10"/>
          <p:cNvSpPr/>
          <p:nvPr/>
        </p:nvSpPr>
        <p:spPr bwMode="auto">
          <a:xfrm>
            <a:off x="2576623" y="2012670"/>
            <a:ext cx="1828800" cy="1676400"/>
          </a:xfrm>
          <a:prstGeom prst="cloudCallou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891" indent="-342891" fontAlgn="base">
              <a:lnSpc>
                <a:spcPct val="80000"/>
              </a:lnSpc>
              <a:spcBef>
                <a:spcPct val="20000"/>
              </a:spcBef>
              <a:spcAft>
                <a:spcPct val="0"/>
              </a:spcAft>
              <a:buClr>
                <a:srgbClr val="000000"/>
              </a:buClr>
              <a:buSzPct val="75000"/>
            </a:pPr>
            <a:endParaRPr lang="en-US" sz="1600" b="1" dirty="0">
              <a:solidFill>
                <a:srgbClr val="000000"/>
              </a:solidFill>
              <a:latin typeface="Arial" pitchFamily="-110" charset="0"/>
              <a:ea typeface="Arial" pitchFamily="-110" charset="0"/>
              <a:cs typeface="Arial" pitchFamily="-110" charset="0"/>
            </a:endParaRPr>
          </a:p>
        </p:txBody>
      </p:sp>
      <p:sp>
        <p:nvSpPr>
          <p:cNvPr id="14" name="TextBox 13"/>
          <p:cNvSpPr txBox="1"/>
          <p:nvPr/>
        </p:nvSpPr>
        <p:spPr>
          <a:xfrm>
            <a:off x="5400615" y="1815581"/>
            <a:ext cx="309661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rgbClr val="002060"/>
                </a:solidFill>
                <a:latin typeface="Arial" panose="020B0604020202020204" pitchFamily="34" charset="0"/>
                <a:cs typeface="Arial" panose="020B0604020202020204" pitchFamily="34" charset="0"/>
              </a:rPr>
              <a:t>Capabilities</a:t>
            </a:r>
          </a:p>
          <a:p>
            <a:r>
              <a:rPr lang="en-US" sz="2000" dirty="0">
                <a:solidFill>
                  <a:srgbClr val="002060"/>
                </a:solidFill>
                <a:latin typeface="Arial" panose="020B0604020202020204" pitchFamily="34" charset="0"/>
                <a:cs typeface="Arial" panose="020B0604020202020204" pitchFamily="34" charset="0"/>
              </a:rPr>
              <a:t>Shortcomings</a:t>
            </a:r>
          </a:p>
          <a:p>
            <a:r>
              <a:rPr lang="en-US" sz="2000" dirty="0">
                <a:solidFill>
                  <a:srgbClr val="002060"/>
                </a:solidFill>
                <a:latin typeface="Arial" panose="020B0604020202020204" pitchFamily="34" charset="0"/>
                <a:cs typeface="Arial" panose="020B0604020202020204" pitchFamily="34" charset="0"/>
              </a:rPr>
              <a:t>Goals</a:t>
            </a:r>
          </a:p>
          <a:p>
            <a:r>
              <a:rPr lang="en-US" sz="2000" dirty="0">
                <a:solidFill>
                  <a:srgbClr val="002060"/>
                </a:solidFill>
                <a:latin typeface="Arial" panose="020B0604020202020204" pitchFamily="34" charset="0"/>
                <a:cs typeface="Arial" panose="020B0604020202020204" pitchFamily="34" charset="0"/>
              </a:rPr>
              <a:t>Knowledge</a:t>
            </a:r>
          </a:p>
        </p:txBody>
      </p:sp>
      <p:pic>
        <p:nvPicPr>
          <p:cNvPr id="1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407" y="1890534"/>
            <a:ext cx="995192" cy="1173531"/>
          </a:xfrm>
          <a:prstGeom prst="rect">
            <a:avLst/>
          </a:prstGeom>
        </p:spPr>
      </p:pic>
      <p:sp>
        <p:nvSpPr>
          <p:cNvPr id="18" name="TextBox 17"/>
          <p:cNvSpPr txBox="1"/>
          <p:nvPr/>
        </p:nvSpPr>
        <p:spPr>
          <a:xfrm>
            <a:off x="2576623" y="1628214"/>
            <a:ext cx="1723549" cy="400110"/>
          </a:xfrm>
          <a:prstGeom prst="rect">
            <a:avLst/>
          </a:prstGeom>
          <a:noFill/>
        </p:spPr>
        <p:txBody>
          <a:bodyPr wrap="none" rtlCol="0">
            <a:spAutoFit/>
          </a:bodyPr>
          <a:lstStyle/>
          <a:p>
            <a:r>
              <a:rPr lang="en-US" sz="2000" dirty="0">
                <a:solidFill>
                  <a:srgbClr val="002060"/>
                </a:solidFill>
                <a:latin typeface="Arial" panose="020B0604020202020204" pitchFamily="34" charset="0"/>
                <a:cs typeface="Arial" panose="020B0604020202020204" pitchFamily="34" charset="0"/>
              </a:rPr>
              <a:t>Mental model</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pic>
        <p:nvPicPr>
          <p:cNvPr id="19"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4886" y="3933544"/>
            <a:ext cx="1723456" cy="2048433"/>
          </a:xfrm>
          <a:prstGeom prst="rect">
            <a:avLst/>
          </a:prstGeom>
        </p:spPr>
      </p:pic>
      <p:sp>
        <p:nvSpPr>
          <p:cNvPr id="21" name="TextBox 20"/>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22" name="TextBox 21"/>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sp>
        <p:nvSpPr>
          <p:cNvPr id="10" name="TextBox 9"/>
          <p:cNvSpPr txBox="1"/>
          <p:nvPr/>
        </p:nvSpPr>
        <p:spPr>
          <a:xfrm>
            <a:off x="3049428" y="1961295"/>
            <a:ext cx="1295400" cy="461665"/>
          </a:xfrm>
          <a:prstGeom prst="rect">
            <a:avLst/>
          </a:prstGeom>
          <a:noFill/>
        </p:spPr>
        <p:txBody>
          <a:bodyPr wrap="square" rtlCol="0">
            <a:spAutoFit/>
          </a:bodyPr>
          <a:lstStyle/>
          <a:p>
            <a:pPr algn="ctr"/>
            <a:r>
              <a:rPr lang="en-US" sz="2400" b="1" dirty="0">
                <a:solidFill>
                  <a:srgbClr val="000000"/>
                </a:solidFill>
                <a:latin typeface="Arial" panose="020B0604020202020204" pitchFamily="34" charset="0"/>
                <a:cs typeface="Arial" panose="020B0604020202020204" pitchFamily="34" charset="0"/>
              </a:rPr>
              <a:t>?</a:t>
            </a:r>
          </a:p>
        </p:txBody>
      </p:sp>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8936" y="2211879"/>
            <a:ext cx="995192" cy="1173531"/>
          </a:xfrm>
          <a:prstGeom prst="rect">
            <a:avLst/>
          </a:prstGeom>
        </p:spPr>
      </p:pic>
      <p:cxnSp>
        <p:nvCxnSpPr>
          <p:cNvPr id="8" name="Straight Arrow Connector 7"/>
          <p:cNvCxnSpPr>
            <a:stCxn id="12" idx="3"/>
            <a:endCxn id="14" idx="1"/>
          </p:cNvCxnSpPr>
          <p:nvPr/>
        </p:nvCxnSpPr>
        <p:spPr bwMode="auto">
          <a:xfrm flipV="1">
            <a:off x="3824128" y="2477301"/>
            <a:ext cx="1576487" cy="321344"/>
          </a:xfrm>
          <a:prstGeom prst="straightConnector1">
            <a:avLst/>
          </a:prstGeom>
          <a:noFill/>
          <a:ln w="28575" cap="flat" cmpd="sng" algn="ctr">
            <a:solidFill>
              <a:srgbClr val="002060"/>
            </a:solidFill>
            <a:prstDash val="solid"/>
            <a:round/>
            <a:headEnd type="none" w="med" len="med"/>
            <a:tailEnd type="triangle"/>
          </a:ln>
          <a:effectLst/>
        </p:spPr>
      </p:cxnSp>
    </p:spTree>
    <p:extLst>
      <p:ext uri="{BB962C8B-B14F-4D97-AF65-F5344CB8AC3E}">
        <p14:creationId xmlns:p14="http://schemas.microsoft.com/office/powerpoint/2010/main" val="351672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urved Connector 58"/>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591734" y="1131090"/>
            <a:ext cx="10037233" cy="584775"/>
          </a:xfrm>
          <a:prstGeom prst="rect">
            <a:avLst/>
          </a:prstGeom>
          <a:noFill/>
        </p:spPr>
        <p:txBody>
          <a:bodyPr wrap="square" rtlCol="0">
            <a:spAutoFit/>
          </a:bodyPr>
          <a:lstStyle/>
          <a:p>
            <a:pPr algn="ctr"/>
            <a:r>
              <a:rPr lang="en-US" sz="3200" kern="0">
                <a:solidFill>
                  <a:srgbClr val="091F5A"/>
                </a:solidFill>
                <a:latin typeface="Arial" panose="020B0604020202020204" pitchFamily="34" charset="0"/>
                <a:ea typeface="ＭＳ Ｐゴシック" pitchFamily="-110" charset="-128"/>
                <a:cs typeface="Arial" panose="020B0604020202020204" pitchFamily="34" charset="0"/>
              </a:rPr>
              <a:t>Incomplete mental models lead to interaction failures</a:t>
            </a:r>
            <a:endParaRPr lang="en-US" sz="3200" kern="0">
              <a:solidFill>
                <a:srgbClr val="091F5A"/>
              </a:solidFill>
              <a:latin typeface="Arial" panose="020B0604020202020204" pitchFamily="34" charset="0"/>
              <a:ea typeface="ＭＳ Ｐゴシック" pitchFamily="-110" charset="-128"/>
              <a:cs typeface="Arial" panose="020B0604020202020204" pitchFamily="34" charset="0"/>
            </a:endParaRPr>
          </a:p>
        </p:txBody>
      </p:sp>
      <p:sp>
        <p:nvSpPr>
          <p:cNvPr id="5" name="Title 1"/>
          <p:cNvSpPr>
            <a:spLocks noGrp="1"/>
          </p:cNvSpPr>
          <p:nvPr>
            <p:ph type="title"/>
          </p:nvPr>
        </p:nvSpPr>
        <p:spPr>
          <a:xfrm>
            <a:off x="1591734" y="1"/>
            <a:ext cx="10037233" cy="822325"/>
          </a:xfrm>
        </p:spPr>
        <p:txBody>
          <a:bodyPr/>
          <a:lstStyle/>
          <a:p>
            <a:r>
              <a:rPr lang="en-US" sz="2800" smtClean="0"/>
              <a:t>Problem: User’s incomplete </a:t>
            </a:r>
            <a:r>
              <a:rPr lang="en-US" sz="2800" dirty="0" smtClean="0"/>
              <a:t>mental model of the robot</a:t>
            </a:r>
            <a:endParaRPr lang="en-US" sz="2800" dirty="0"/>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9" name="TextBox 8"/>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10" name="TextBox 9"/>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sp>
        <p:nvSpPr>
          <p:cNvPr id="12" name="Rectangle 11"/>
          <p:cNvSpPr/>
          <p:nvPr/>
        </p:nvSpPr>
        <p:spPr>
          <a:xfrm>
            <a:off x="7340096" y="5580875"/>
            <a:ext cx="891133" cy="4011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3" name="Rectangle 12"/>
          <p:cNvSpPr/>
          <p:nvPr/>
        </p:nvSpPr>
        <p:spPr>
          <a:xfrm>
            <a:off x="7449774" y="5198872"/>
            <a:ext cx="671777" cy="3820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4" name="Rectangle 13"/>
          <p:cNvSpPr/>
          <p:nvPr/>
        </p:nvSpPr>
        <p:spPr>
          <a:xfrm>
            <a:off x="7185083" y="6005045"/>
            <a:ext cx="1284799" cy="50934"/>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15" name="Rectangle 14"/>
          <p:cNvSpPr/>
          <p:nvPr/>
        </p:nvSpPr>
        <p:spPr>
          <a:xfrm>
            <a:off x="4459129" y="6006922"/>
            <a:ext cx="1284799" cy="509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6" name="Rectangle 15"/>
          <p:cNvSpPr/>
          <p:nvPr/>
        </p:nvSpPr>
        <p:spPr>
          <a:xfrm>
            <a:off x="5840875" y="6011014"/>
            <a:ext cx="1284799" cy="5093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00"/>
              </a:solidFill>
            </a:endParaRPr>
          </a:p>
        </p:txBody>
      </p:sp>
      <p:sp>
        <p:nvSpPr>
          <p:cNvPr id="17" name="Rectangle 16"/>
          <p:cNvSpPr/>
          <p:nvPr/>
        </p:nvSpPr>
        <p:spPr>
          <a:xfrm>
            <a:off x="7561473" y="4827504"/>
            <a:ext cx="448378" cy="3820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9" name="Cloud Callout 48"/>
          <p:cNvSpPr/>
          <p:nvPr/>
        </p:nvSpPr>
        <p:spPr bwMode="auto">
          <a:xfrm>
            <a:off x="9034885" y="2737878"/>
            <a:ext cx="2128911" cy="1099331"/>
          </a:xfrm>
          <a:prstGeom prst="cloudCallout">
            <a:avLst>
              <a:gd name="adj1" fmla="val -26"/>
              <a:gd name="adj2" fmla="val 8745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endParaRPr lang="en-US" sz="1600" b="1" dirty="0">
              <a:solidFill>
                <a:srgbClr val="000000"/>
              </a:solidFill>
              <a:latin typeface="Arial" pitchFamily="-110" charset="0"/>
              <a:ea typeface="Arial" pitchFamily="-110" charset="0"/>
              <a:cs typeface="Arial" pitchFamily="-110" charset="0"/>
            </a:endParaRPr>
          </a:p>
        </p:txBody>
      </p:sp>
      <p:sp>
        <p:nvSpPr>
          <p:cNvPr id="50" name="Rectangle 49"/>
          <p:cNvSpPr/>
          <p:nvPr/>
        </p:nvSpPr>
        <p:spPr>
          <a:xfrm>
            <a:off x="10408860" y="3223512"/>
            <a:ext cx="308537" cy="1499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51" name="Rectangle 50"/>
          <p:cNvSpPr/>
          <p:nvPr/>
        </p:nvSpPr>
        <p:spPr>
          <a:xfrm>
            <a:off x="10446834" y="3080738"/>
            <a:ext cx="232589" cy="1427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53" name="Rectangle 52"/>
          <p:cNvSpPr/>
          <p:nvPr/>
        </p:nvSpPr>
        <p:spPr>
          <a:xfrm>
            <a:off x="10340711" y="3371194"/>
            <a:ext cx="444835" cy="19037"/>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54" name="Rectangle 53"/>
          <p:cNvSpPr/>
          <p:nvPr/>
        </p:nvSpPr>
        <p:spPr>
          <a:xfrm>
            <a:off x="9396905" y="3371895"/>
            <a:ext cx="444835" cy="190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55" name="Rectangle 54"/>
          <p:cNvSpPr/>
          <p:nvPr/>
        </p:nvSpPr>
        <p:spPr>
          <a:xfrm>
            <a:off x="9875306" y="3373424"/>
            <a:ext cx="444835" cy="19037"/>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sp>
        <p:nvSpPr>
          <p:cNvPr id="58" name="Rectangular Callout 57"/>
          <p:cNvSpPr/>
          <p:nvPr/>
        </p:nvSpPr>
        <p:spPr bwMode="auto">
          <a:xfrm>
            <a:off x="1739901" y="2492348"/>
            <a:ext cx="4037700" cy="1069861"/>
          </a:xfrm>
          <a:prstGeom prst="wedgeRectCallout">
            <a:avLst>
              <a:gd name="adj1" fmla="val -24853"/>
              <a:gd name="adj2" fmla="val 93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The goal of tower-of-hanoi is set up.</a:t>
            </a:r>
          </a:p>
          <a:p>
            <a:pPr marL="342900" indent="-342900" fontAlgn="base">
              <a:lnSpc>
                <a:spcPct val="80000"/>
              </a:lnSpc>
              <a:spcBef>
                <a:spcPct val="20000"/>
              </a:spcBef>
              <a:spcAft>
                <a:spcPct val="0"/>
              </a:spcAft>
              <a:buClr>
                <a:srgbClr val="000000"/>
              </a:buClr>
              <a:buSzPct val="75000"/>
              <a:buFont typeface="Wingdings" pitchFamily="-110" charset="2"/>
              <a:buNone/>
            </a:pPr>
            <a:endParaRPr lang="en-US" sz="2400">
              <a:solidFill>
                <a:srgbClr val="000000"/>
              </a:solidFill>
              <a:latin typeface="Arial" pitchFamily="-110" charset="0"/>
              <a:ea typeface="Arial" pitchFamily="-110" charset="0"/>
              <a:cs typeface="Arial" pitchFamily="-110" charset="0"/>
            </a:endParaRP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23388"/>
          <a:stretch/>
        </p:blipFill>
        <p:spPr>
          <a:xfrm>
            <a:off x="2090814" y="3949469"/>
            <a:ext cx="2166880" cy="2106510"/>
          </a:xfrm>
          <a:prstGeom prst="rect">
            <a:avLst/>
          </a:prstGeom>
        </p:spPr>
      </p:pic>
      <p:sp>
        <p:nvSpPr>
          <p:cNvPr id="63" name="Rectangular Callout 62"/>
          <p:cNvSpPr/>
          <p:nvPr/>
        </p:nvSpPr>
        <p:spPr bwMode="auto">
          <a:xfrm>
            <a:off x="7258028" y="2492349"/>
            <a:ext cx="2423708" cy="888363"/>
          </a:xfrm>
          <a:prstGeom prst="wedgeRectCallout">
            <a:avLst>
              <a:gd name="adj1" fmla="val 36721"/>
              <a:gd name="adj2" fmla="val 17264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I don’t see the goal.</a:t>
            </a:r>
            <a:endParaRPr lang="en-US" sz="2400">
              <a:solidFill>
                <a:srgbClr val="000000"/>
              </a:solidFill>
              <a:latin typeface="Arial" pitchFamily="-110" charset="0"/>
              <a:ea typeface="Arial" pitchFamily="-110" charset="0"/>
              <a:cs typeface="Arial" pitchFamily="-110" charset="0"/>
            </a:endParaRPr>
          </a:p>
        </p:txBody>
      </p:sp>
    </p:spTree>
    <p:extLst>
      <p:ext uri="{BB962C8B-B14F-4D97-AF65-F5344CB8AC3E}">
        <p14:creationId xmlns:p14="http://schemas.microsoft.com/office/powerpoint/2010/main" val="1163215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9" grpId="0" animBg="1"/>
      <p:bldP spid="50" grpId="0" animBg="1"/>
      <p:bldP spid="51" grpId="0" animBg="1"/>
      <p:bldP spid="53" grpId="0" animBg="1"/>
      <p:bldP spid="54" grpId="0" animBg="1"/>
      <p:bldP spid="55" grpId="0" animBg="1"/>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urved Connector 15"/>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Cloud Callout 40"/>
          <p:cNvSpPr/>
          <p:nvPr/>
        </p:nvSpPr>
        <p:spPr bwMode="auto">
          <a:xfrm>
            <a:off x="9034885" y="2737878"/>
            <a:ext cx="2128911" cy="1099331"/>
          </a:xfrm>
          <a:prstGeom prst="cloudCallout">
            <a:avLst>
              <a:gd name="adj1" fmla="val -26"/>
              <a:gd name="adj2" fmla="val 8745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endParaRPr lang="en-US" sz="1600" b="1" dirty="0">
              <a:solidFill>
                <a:srgbClr val="000000"/>
              </a:solidFill>
              <a:latin typeface="Arial" pitchFamily="-110" charset="0"/>
              <a:ea typeface="Arial" pitchFamily="-110" charset="0"/>
              <a:cs typeface="Arial" pitchFamily="-110" charset="0"/>
            </a:endParaRPr>
          </a:p>
        </p:txBody>
      </p:sp>
      <p:sp>
        <p:nvSpPr>
          <p:cNvPr id="2" name="Title 1"/>
          <p:cNvSpPr>
            <a:spLocks noGrp="1"/>
          </p:cNvSpPr>
          <p:nvPr>
            <p:ph type="title"/>
          </p:nvPr>
        </p:nvSpPr>
        <p:spPr/>
        <p:txBody>
          <a:bodyPr/>
          <a:lstStyle/>
          <a:p>
            <a:r>
              <a:rPr lang="en-US" sz="3200" smtClean="0"/>
              <a:t>Potential approach: </a:t>
            </a:r>
            <a:r>
              <a:rPr lang="en-US" sz="3200" smtClean="0"/>
              <a:t>User learns about ITL robot</a:t>
            </a:r>
            <a:endParaRPr lang="en-US" sz="3200"/>
          </a:p>
        </p:txBody>
      </p:sp>
      <p:pic>
        <p:nvPicPr>
          <p:cNvPr id="1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20" name="TextBox 19"/>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sp>
        <p:nvSpPr>
          <p:cNvPr id="21" name="Rectangular Callout 20"/>
          <p:cNvSpPr/>
          <p:nvPr/>
        </p:nvSpPr>
        <p:spPr bwMode="auto">
          <a:xfrm>
            <a:off x="2047723" y="2673846"/>
            <a:ext cx="3729877" cy="888363"/>
          </a:xfrm>
          <a:prstGeom prst="wedgeRectCallout">
            <a:avLst>
              <a:gd name="adj1" fmla="val -24853"/>
              <a:gd name="adj2" fmla="val 93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800">
                <a:solidFill>
                  <a:srgbClr val="000000"/>
                </a:solidFill>
                <a:latin typeface="Arial" pitchFamily="-110" charset="0"/>
                <a:ea typeface="Arial" pitchFamily="-110" charset="0"/>
                <a:cs typeface="Arial" pitchFamily="-110" charset="0"/>
              </a:rPr>
              <a:t>The goal of Tower-of-Hanoi is set up.</a:t>
            </a:r>
            <a:endParaRPr lang="en-US" sz="2800">
              <a:solidFill>
                <a:srgbClr val="000000"/>
              </a:solidFill>
              <a:latin typeface="Arial" pitchFamily="-110" charset="0"/>
              <a:ea typeface="Arial" pitchFamily="-110" charset="0"/>
              <a:cs typeface="Arial" pitchFamily="-110" charset="0"/>
            </a:endParaRPr>
          </a:p>
        </p:txBody>
      </p:sp>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b="23388"/>
          <a:stretch/>
        </p:blipFill>
        <p:spPr>
          <a:xfrm>
            <a:off x="2090814" y="3949469"/>
            <a:ext cx="2166880" cy="2106510"/>
          </a:xfrm>
          <a:prstGeom prst="rect">
            <a:avLst/>
          </a:prstGeom>
        </p:spPr>
      </p:pic>
      <p:sp>
        <p:nvSpPr>
          <p:cNvPr id="23" name="Rectangle 22"/>
          <p:cNvSpPr/>
          <p:nvPr/>
        </p:nvSpPr>
        <p:spPr>
          <a:xfrm>
            <a:off x="7340096" y="5580875"/>
            <a:ext cx="891133" cy="4011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4" name="Rectangle 23"/>
          <p:cNvSpPr/>
          <p:nvPr/>
        </p:nvSpPr>
        <p:spPr>
          <a:xfrm>
            <a:off x="7449774" y="5198872"/>
            <a:ext cx="671777" cy="3820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5" name="Rectangle 24"/>
          <p:cNvSpPr/>
          <p:nvPr/>
        </p:nvSpPr>
        <p:spPr>
          <a:xfrm>
            <a:off x="4459129" y="6006922"/>
            <a:ext cx="1284799" cy="509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6" name="Rectangle 25"/>
          <p:cNvSpPr/>
          <p:nvPr/>
        </p:nvSpPr>
        <p:spPr>
          <a:xfrm>
            <a:off x="5840875" y="6011014"/>
            <a:ext cx="1284799" cy="5093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00"/>
              </a:solidFill>
            </a:endParaRPr>
          </a:p>
        </p:txBody>
      </p:sp>
      <p:sp>
        <p:nvSpPr>
          <p:cNvPr id="27" name="Rectangle 26"/>
          <p:cNvSpPr/>
          <p:nvPr/>
        </p:nvSpPr>
        <p:spPr>
          <a:xfrm>
            <a:off x="7561473" y="4827504"/>
            <a:ext cx="448378" cy="3820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33" name="Rectangle 32"/>
          <p:cNvSpPr/>
          <p:nvPr/>
        </p:nvSpPr>
        <p:spPr>
          <a:xfrm>
            <a:off x="7185083" y="6005045"/>
            <a:ext cx="1284799" cy="50934"/>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36" name="Rectangle 35"/>
          <p:cNvSpPr/>
          <p:nvPr/>
        </p:nvSpPr>
        <p:spPr>
          <a:xfrm>
            <a:off x="10408860" y="3223512"/>
            <a:ext cx="308537" cy="1499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37" name="Rectangle 36"/>
          <p:cNvSpPr/>
          <p:nvPr/>
        </p:nvSpPr>
        <p:spPr>
          <a:xfrm>
            <a:off x="10446834" y="3080738"/>
            <a:ext cx="232589" cy="1427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38" name="Rectangle 37"/>
          <p:cNvSpPr/>
          <p:nvPr/>
        </p:nvSpPr>
        <p:spPr>
          <a:xfrm>
            <a:off x="10340711" y="3371194"/>
            <a:ext cx="444835" cy="19037"/>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39" name="Rectangle 38"/>
          <p:cNvSpPr/>
          <p:nvPr/>
        </p:nvSpPr>
        <p:spPr>
          <a:xfrm>
            <a:off x="9396905" y="3371895"/>
            <a:ext cx="444835" cy="190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0" name="Rectangle 39"/>
          <p:cNvSpPr/>
          <p:nvPr/>
        </p:nvSpPr>
        <p:spPr>
          <a:xfrm>
            <a:off x="9875306" y="3373424"/>
            <a:ext cx="444835" cy="19037"/>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3" name="Rectangular Callout 42"/>
          <p:cNvSpPr/>
          <p:nvPr/>
        </p:nvSpPr>
        <p:spPr bwMode="auto">
          <a:xfrm>
            <a:off x="7449774" y="2215591"/>
            <a:ext cx="2423708" cy="888363"/>
          </a:xfrm>
          <a:prstGeom prst="wedgeRectCallout">
            <a:avLst>
              <a:gd name="adj1" fmla="val 36721"/>
              <a:gd name="adj2" fmla="val 17264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I don’t see the goal.</a:t>
            </a:r>
            <a:endParaRPr lang="en-US" sz="2400">
              <a:solidFill>
                <a:srgbClr val="000000"/>
              </a:solidFill>
              <a:latin typeface="Arial" pitchFamily="-110" charset="0"/>
              <a:ea typeface="Arial" pitchFamily="-110" charset="0"/>
              <a:cs typeface="Arial" pitchFamily="-110" charset="0"/>
            </a:endParaRPr>
          </a:p>
        </p:txBody>
      </p:sp>
      <p:sp>
        <p:nvSpPr>
          <p:cNvPr id="46" name="TextBox 45"/>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28" name="Cloud Callout 27"/>
          <p:cNvSpPr/>
          <p:nvPr/>
        </p:nvSpPr>
        <p:spPr bwMode="auto">
          <a:xfrm>
            <a:off x="255181" y="1731790"/>
            <a:ext cx="2994965" cy="2214455"/>
          </a:xfrm>
          <a:prstGeom prst="cloudCallout">
            <a:avLst>
              <a:gd name="adj1" fmla="val 9703"/>
              <a:gd name="adj2" fmla="val 679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r>
              <a:rPr lang="en-US" sz="2000">
                <a:solidFill>
                  <a:srgbClr val="000000"/>
                </a:solidFill>
                <a:latin typeface="Arial" pitchFamily="-110" charset="0"/>
                <a:ea typeface="Arial" pitchFamily="-110" charset="0"/>
                <a:cs typeface="Arial" pitchFamily="-110" charset="0"/>
              </a:rPr>
              <a:t>Perception failure?</a:t>
            </a:r>
          </a:p>
          <a:p>
            <a:pPr marL="342900" indent="-342900" fontAlgn="base">
              <a:lnSpc>
                <a:spcPct val="80000"/>
              </a:lnSpc>
              <a:spcBef>
                <a:spcPct val="20000"/>
              </a:spcBef>
              <a:spcAft>
                <a:spcPct val="0"/>
              </a:spcAft>
              <a:buClr>
                <a:srgbClr val="000000"/>
              </a:buClr>
              <a:buSzPct val="75000"/>
            </a:pPr>
            <a:r>
              <a:rPr lang="en-US" sz="2000">
                <a:solidFill>
                  <a:srgbClr val="000000"/>
                </a:solidFill>
                <a:latin typeface="Arial" pitchFamily="-110" charset="0"/>
                <a:ea typeface="Arial" pitchFamily="-110" charset="0"/>
                <a:cs typeface="Arial" pitchFamily="-110" charset="0"/>
              </a:rPr>
              <a:t>Goal?</a:t>
            </a:r>
          </a:p>
          <a:p>
            <a:pPr marL="342900" indent="-342900" fontAlgn="base">
              <a:lnSpc>
                <a:spcPct val="80000"/>
              </a:lnSpc>
              <a:spcBef>
                <a:spcPct val="20000"/>
              </a:spcBef>
              <a:spcAft>
                <a:spcPct val="0"/>
              </a:spcAft>
              <a:buClr>
                <a:srgbClr val="000000"/>
              </a:buClr>
              <a:buSzPct val="75000"/>
            </a:pPr>
            <a:r>
              <a:rPr lang="en-US" sz="2000">
                <a:solidFill>
                  <a:srgbClr val="000000"/>
                </a:solidFill>
                <a:latin typeface="Arial" pitchFamily="-110" charset="0"/>
                <a:ea typeface="Arial" pitchFamily="-110" charset="0"/>
                <a:cs typeface="Arial" pitchFamily="-110" charset="0"/>
              </a:rPr>
              <a:t>Tower of Hanoi?</a:t>
            </a:r>
          </a:p>
        </p:txBody>
      </p:sp>
      <p:pic>
        <p:nvPicPr>
          <p:cNvPr id="29"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0814" y="2164164"/>
            <a:ext cx="995192" cy="1173531"/>
          </a:xfrm>
          <a:prstGeom prst="rect">
            <a:avLst/>
          </a:prstGeom>
        </p:spPr>
      </p:pic>
    </p:spTree>
    <p:extLst>
      <p:ext uri="{BB962C8B-B14F-4D97-AF65-F5344CB8AC3E}">
        <p14:creationId xmlns:p14="http://schemas.microsoft.com/office/powerpoint/2010/main" val="4259130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Approach: Transparency mechanisms</a:t>
            </a:r>
            <a:endParaRPr lang="en-US"/>
          </a:p>
        </p:txBody>
      </p:sp>
      <p:sp>
        <p:nvSpPr>
          <p:cNvPr id="4" name="TextBox 3"/>
          <p:cNvSpPr txBox="1"/>
          <p:nvPr/>
        </p:nvSpPr>
        <p:spPr>
          <a:xfrm>
            <a:off x="1591734" y="1131090"/>
            <a:ext cx="10037233" cy="954107"/>
          </a:xfrm>
          <a:prstGeom prst="rect">
            <a:avLst/>
          </a:prstGeom>
          <a:noFill/>
        </p:spPr>
        <p:txBody>
          <a:bodyPr wrap="square" rtlCol="0">
            <a:spAutoFit/>
          </a:bodyPr>
          <a:lstStyle/>
          <a:p>
            <a:pPr algn="ctr"/>
            <a:r>
              <a:rPr lang="en-US" sz="2800" kern="0">
                <a:solidFill>
                  <a:srgbClr val="091F5A"/>
                </a:solidFill>
                <a:latin typeface="Arial" panose="020B0604020202020204" pitchFamily="34" charset="0"/>
                <a:ea typeface="ＭＳ Ｐゴシック" pitchFamily="-110" charset="-128"/>
                <a:cs typeface="Arial" panose="020B0604020202020204" pitchFamily="34" charset="0"/>
              </a:rPr>
              <a:t>Transparency mechanisms provide the user with information about a robot’s internal processes</a:t>
            </a:r>
            <a:endParaRPr lang="en-US" sz="2800" kern="0">
              <a:solidFill>
                <a:srgbClr val="091F5A"/>
              </a:solidFill>
              <a:latin typeface="Arial" panose="020B0604020202020204" pitchFamily="34" charset="0"/>
              <a:ea typeface="ＭＳ Ｐゴシック" pitchFamily="-110" charset="-128"/>
              <a:cs typeface="Arial" panose="020B0604020202020204" pitchFamily="34" charset="0"/>
            </a:endParaRPr>
          </a:p>
        </p:txBody>
      </p:sp>
      <p:cxnSp>
        <p:nvCxnSpPr>
          <p:cNvPr id="5" name="Curved Connector 4"/>
          <p:cNvCxnSpPr/>
          <p:nvPr/>
        </p:nvCxnSpPr>
        <p:spPr bwMode="auto">
          <a:xfrm rot="5400000" flipH="1" flipV="1">
            <a:off x="6350417" y="423180"/>
            <a:ext cx="12700" cy="7033429"/>
          </a:xfrm>
          <a:prstGeom prst="curvedConnector3">
            <a:avLst>
              <a:gd name="adj1" fmla="val 963158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7" name="TextBox 6"/>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8" name="TextBox 7"/>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sp>
        <p:nvSpPr>
          <p:cNvPr id="9" name="Rectangle 8"/>
          <p:cNvSpPr/>
          <p:nvPr/>
        </p:nvSpPr>
        <p:spPr>
          <a:xfrm>
            <a:off x="7340096" y="5580875"/>
            <a:ext cx="891133" cy="4011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0" name="Rectangle 9"/>
          <p:cNvSpPr/>
          <p:nvPr/>
        </p:nvSpPr>
        <p:spPr>
          <a:xfrm>
            <a:off x="7449774" y="5198872"/>
            <a:ext cx="671777" cy="38200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1" name="Rectangle 10"/>
          <p:cNvSpPr/>
          <p:nvPr/>
        </p:nvSpPr>
        <p:spPr>
          <a:xfrm>
            <a:off x="7185083" y="6005045"/>
            <a:ext cx="1284799" cy="50934"/>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12" name="Rectangle 11"/>
          <p:cNvSpPr/>
          <p:nvPr/>
        </p:nvSpPr>
        <p:spPr>
          <a:xfrm>
            <a:off x="4459129" y="6006922"/>
            <a:ext cx="1284799" cy="509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3" name="Rectangle 12"/>
          <p:cNvSpPr/>
          <p:nvPr/>
        </p:nvSpPr>
        <p:spPr>
          <a:xfrm>
            <a:off x="5840875" y="6011014"/>
            <a:ext cx="1284799" cy="5093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00"/>
              </a:solidFill>
            </a:endParaRPr>
          </a:p>
        </p:txBody>
      </p:sp>
      <p:sp>
        <p:nvSpPr>
          <p:cNvPr id="14" name="Rectangle 13"/>
          <p:cNvSpPr/>
          <p:nvPr/>
        </p:nvSpPr>
        <p:spPr>
          <a:xfrm>
            <a:off x="7561473" y="4827504"/>
            <a:ext cx="448378" cy="3820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5" name="Cloud Callout 14"/>
          <p:cNvSpPr/>
          <p:nvPr/>
        </p:nvSpPr>
        <p:spPr bwMode="auto">
          <a:xfrm>
            <a:off x="9034885" y="2737878"/>
            <a:ext cx="2128911" cy="1099331"/>
          </a:xfrm>
          <a:prstGeom prst="cloudCallout">
            <a:avLst>
              <a:gd name="adj1" fmla="val -26"/>
              <a:gd name="adj2" fmla="val 8745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endParaRPr lang="en-US" sz="1600" b="1" dirty="0">
              <a:solidFill>
                <a:srgbClr val="000000"/>
              </a:solidFill>
              <a:latin typeface="Arial" pitchFamily="-110" charset="0"/>
              <a:ea typeface="Arial" pitchFamily="-110" charset="0"/>
              <a:cs typeface="Arial" pitchFamily="-110" charset="0"/>
            </a:endParaRPr>
          </a:p>
        </p:txBody>
      </p:sp>
      <p:sp>
        <p:nvSpPr>
          <p:cNvPr id="16" name="Rectangle 15"/>
          <p:cNvSpPr/>
          <p:nvPr/>
        </p:nvSpPr>
        <p:spPr>
          <a:xfrm>
            <a:off x="10408860" y="3223512"/>
            <a:ext cx="308537" cy="1499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7" name="Rectangle 16"/>
          <p:cNvSpPr/>
          <p:nvPr/>
        </p:nvSpPr>
        <p:spPr>
          <a:xfrm>
            <a:off x="10446834" y="3080738"/>
            <a:ext cx="232589" cy="1427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8" name="Rectangle 17"/>
          <p:cNvSpPr/>
          <p:nvPr/>
        </p:nvSpPr>
        <p:spPr>
          <a:xfrm>
            <a:off x="10340711" y="3371194"/>
            <a:ext cx="444835" cy="19037"/>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3366FF"/>
              </a:solidFill>
            </a:endParaRPr>
          </a:p>
        </p:txBody>
      </p:sp>
      <p:sp>
        <p:nvSpPr>
          <p:cNvPr id="19" name="Rectangle 18"/>
          <p:cNvSpPr/>
          <p:nvPr/>
        </p:nvSpPr>
        <p:spPr>
          <a:xfrm>
            <a:off x="9396905" y="3371895"/>
            <a:ext cx="444835" cy="1903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0" name="Rectangle 19"/>
          <p:cNvSpPr/>
          <p:nvPr/>
        </p:nvSpPr>
        <p:spPr>
          <a:xfrm>
            <a:off x="9875306" y="3373424"/>
            <a:ext cx="444835" cy="19037"/>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sp>
        <p:nvSpPr>
          <p:cNvPr id="22" name="Rectangular Callout 21"/>
          <p:cNvSpPr/>
          <p:nvPr/>
        </p:nvSpPr>
        <p:spPr bwMode="auto">
          <a:xfrm>
            <a:off x="2047724" y="2673846"/>
            <a:ext cx="2411406" cy="888363"/>
          </a:xfrm>
          <a:prstGeom prst="wedgeRectCallout">
            <a:avLst>
              <a:gd name="adj1" fmla="val -24853"/>
              <a:gd name="adj2" fmla="val 93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800">
                <a:solidFill>
                  <a:srgbClr val="000000"/>
                </a:solidFill>
                <a:latin typeface="Arial" pitchFamily="-110" charset="0"/>
                <a:ea typeface="Arial" pitchFamily="-110" charset="0"/>
                <a:cs typeface="Arial" pitchFamily="-110" charset="0"/>
              </a:rPr>
              <a:t>What do you see?</a:t>
            </a:r>
            <a:endParaRPr lang="en-US" sz="2800">
              <a:solidFill>
                <a:srgbClr val="000000"/>
              </a:solidFill>
              <a:latin typeface="Arial" pitchFamily="-110" charset="0"/>
              <a:ea typeface="Arial" pitchFamily="-110" charset="0"/>
              <a:cs typeface="Arial" pitchFamily="-110" charset="0"/>
            </a:endParaRPr>
          </a:p>
        </p:txBody>
      </p:sp>
      <p:sp>
        <p:nvSpPr>
          <p:cNvPr id="24" name="Rectangular Callout 23"/>
          <p:cNvSpPr/>
          <p:nvPr/>
        </p:nvSpPr>
        <p:spPr bwMode="auto">
          <a:xfrm>
            <a:off x="5871079" y="2492348"/>
            <a:ext cx="3810657" cy="1963788"/>
          </a:xfrm>
          <a:prstGeom prst="wedgeRectCallout">
            <a:avLst>
              <a:gd name="adj1" fmla="val 40643"/>
              <a:gd name="adj2" fmla="val 6653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buFont typeface="Wingdings" pitchFamily="-110" charset="2"/>
              <a:buNone/>
            </a:pPr>
            <a:r>
              <a:rPr lang="en-US" sz="2400">
                <a:solidFill>
                  <a:srgbClr val="000000"/>
                </a:solidFill>
                <a:latin typeface="Arial" pitchFamily="-110" charset="0"/>
                <a:ea typeface="Arial" pitchFamily="-110" charset="0"/>
                <a:cs typeface="Arial" pitchFamily="-110" charset="0"/>
              </a:rPr>
              <a:t>I see a green block on a red block and the red block on an orange location. I also see a green location and a yellow location.</a:t>
            </a:r>
            <a:endParaRPr lang="en-US" sz="2400">
              <a:solidFill>
                <a:srgbClr val="000000"/>
              </a:solidFill>
              <a:latin typeface="Arial" pitchFamily="-110" charset="0"/>
              <a:ea typeface="Arial" pitchFamily="-110" charset="0"/>
              <a:cs typeface="Arial" pitchFamily="-110" charset="0"/>
            </a:endParaRPr>
          </a:p>
        </p:txBody>
      </p:sp>
      <p:sp>
        <p:nvSpPr>
          <p:cNvPr id="25" name="Cloud Callout 24"/>
          <p:cNvSpPr/>
          <p:nvPr/>
        </p:nvSpPr>
        <p:spPr bwMode="auto">
          <a:xfrm>
            <a:off x="1" y="1731790"/>
            <a:ext cx="2112928" cy="2214455"/>
          </a:xfrm>
          <a:prstGeom prst="cloudCallout">
            <a:avLst>
              <a:gd name="adj1" fmla="val 49960"/>
              <a:gd name="adj2" fmla="val 6602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lnSpc>
                <a:spcPct val="80000"/>
              </a:lnSpc>
              <a:spcBef>
                <a:spcPct val="20000"/>
              </a:spcBef>
              <a:spcAft>
                <a:spcPct val="0"/>
              </a:spcAft>
              <a:buClr>
                <a:srgbClr val="000000"/>
              </a:buClr>
              <a:buSzPct val="75000"/>
            </a:pPr>
            <a:endParaRPr lang="en-US" sz="2000" dirty="0">
              <a:solidFill>
                <a:srgbClr val="000000"/>
              </a:solidFill>
              <a:latin typeface="Arial" pitchFamily="-110" charset="0"/>
              <a:ea typeface="Arial" pitchFamily="-110" charset="0"/>
              <a:cs typeface="Arial" pitchFamily="-110" charset="0"/>
            </a:endParaRPr>
          </a:p>
        </p:txBody>
      </p:sp>
      <p:pic>
        <p:nvPicPr>
          <p:cNvPr id="26"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628" y="2034555"/>
            <a:ext cx="995192" cy="1173531"/>
          </a:xfrm>
          <a:prstGeom prst="rect">
            <a:avLst/>
          </a:prstGeom>
        </p:spPr>
      </p:pic>
      <p:pic>
        <p:nvPicPr>
          <p:cNvPr id="27" name="Picture 2" descr="Green Checkmark â by qubodu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997" y="2372770"/>
            <a:ext cx="746468" cy="60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021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questions</a:t>
            </a:r>
            <a:endParaRPr lang="en-US"/>
          </a:p>
        </p:txBody>
      </p:sp>
      <p:sp>
        <p:nvSpPr>
          <p:cNvPr id="3" name="Content Placeholder 2"/>
          <p:cNvSpPr>
            <a:spLocks noGrp="1"/>
          </p:cNvSpPr>
          <p:nvPr>
            <p:ph idx="1"/>
          </p:nvPr>
        </p:nvSpPr>
        <p:spPr>
          <a:xfrm>
            <a:off x="1591734" y="1066800"/>
            <a:ext cx="10058400" cy="5435600"/>
          </a:xfrm>
        </p:spPr>
        <p:txBody>
          <a:bodyPr/>
          <a:lstStyle/>
          <a:p>
            <a:pPr marL="514350" indent="-514350">
              <a:buFont typeface="+mj-lt"/>
              <a:buAutoNum type="arabicPeriod"/>
            </a:pPr>
            <a:r>
              <a:rPr lang="en-US" smtClean="0"/>
              <a:t>How can transparency mechanisms help a user identify the reason for an interaction failure?</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885" y="3933543"/>
            <a:ext cx="1723456" cy="2048433"/>
          </a:xfrm>
          <a:prstGeom prst="rect">
            <a:avLst/>
          </a:prstGeom>
        </p:spPr>
      </p:pic>
      <p:sp>
        <p:nvSpPr>
          <p:cNvPr id="5" name="TextBox 4"/>
          <p:cNvSpPr txBox="1"/>
          <p:nvPr/>
        </p:nvSpPr>
        <p:spPr>
          <a:xfrm>
            <a:off x="1991792" y="5981977"/>
            <a:ext cx="1742785" cy="461665"/>
          </a:xfrm>
          <a:prstGeom prst="rect">
            <a:avLst/>
          </a:prstGeom>
          <a:noFill/>
        </p:spPr>
        <p:txBody>
          <a:bodyPr wrap="none" rtlCol="0">
            <a:spAutoFit/>
          </a:bodyPr>
          <a:lstStyle/>
          <a:p>
            <a:r>
              <a:rPr lang="en-US" sz="2400" dirty="0">
                <a:solidFill>
                  <a:srgbClr val="000000"/>
                </a:solidFill>
                <a:latin typeface="Arial" panose="020B0604020202020204" pitchFamily="34" charset="0"/>
                <a:cs typeface="Arial" panose="020B0604020202020204" pitchFamily="34" charset="0"/>
              </a:rPr>
              <a:t>Non-Expert</a:t>
            </a:r>
          </a:p>
        </p:txBody>
      </p:sp>
      <p:sp>
        <p:nvSpPr>
          <p:cNvPr id="6" name="TextBox 5"/>
          <p:cNvSpPr txBox="1"/>
          <p:nvPr/>
        </p:nvSpPr>
        <p:spPr>
          <a:xfrm>
            <a:off x="9194434" y="5981977"/>
            <a:ext cx="1404359" cy="461665"/>
          </a:xfrm>
          <a:prstGeom prst="rect">
            <a:avLst/>
          </a:prstGeom>
          <a:noFill/>
        </p:spPr>
        <p:txBody>
          <a:bodyPr wrap="none" rtlCol="0">
            <a:spAutoFit/>
          </a:bodyPr>
          <a:lstStyle/>
          <a:p>
            <a:r>
              <a:rPr lang="en-US" sz="2400">
                <a:solidFill>
                  <a:srgbClr val="000000"/>
                </a:solidFill>
                <a:latin typeface="Arial" panose="020B0604020202020204" pitchFamily="34" charset="0"/>
                <a:cs typeface="Arial" panose="020B0604020202020204" pitchFamily="34" charset="0"/>
              </a:rPr>
              <a:t>ITL robot</a:t>
            </a:r>
            <a:endParaRPr lang="en-US" sz="2400" dirty="0">
              <a:solidFill>
                <a:srgbClr val="00000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0370" b="29489"/>
          <a:stretch/>
        </p:blipFill>
        <p:spPr>
          <a:xfrm>
            <a:off x="2047723" y="3933544"/>
            <a:ext cx="1630924" cy="2048433"/>
          </a:xfrm>
          <a:prstGeom prst="rect">
            <a:avLst/>
          </a:prstGeom>
        </p:spPr>
      </p:pic>
      <p:cxnSp>
        <p:nvCxnSpPr>
          <p:cNvPr id="8" name="Curved Connector 7"/>
          <p:cNvCxnSpPr/>
          <p:nvPr/>
        </p:nvCxnSpPr>
        <p:spPr bwMode="auto">
          <a:xfrm rot="5400000" flipH="1" flipV="1">
            <a:off x="6350417" y="423180"/>
            <a:ext cx="12700" cy="7033429"/>
          </a:xfrm>
          <a:prstGeom prst="curvedConnector3">
            <a:avLst>
              <a:gd name="adj1" fmla="val 3938543"/>
            </a:avLst>
          </a:prstGeom>
          <a:ln w="762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0992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110" charset="2"/>
          <a:buNone/>
          <a:tabLst/>
          <a:defRPr kumimoji="0" lang="en-US" sz="1600" b="1" i="0" u="none" strike="noStrike" cap="none" normalizeH="0" baseline="0">
            <a:ln>
              <a:noFill/>
            </a:ln>
            <a:solidFill>
              <a:schemeClr val="tx1"/>
            </a:solidFill>
            <a:effectLst/>
            <a:latin typeface="Arial" pitchFamily="-110" charset="0"/>
            <a:ea typeface="Arial" pitchFamily="-110" charset="0"/>
            <a:cs typeface="Arial" pitchFamily="-110"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3198</TotalTime>
  <Words>3824</Words>
  <Application>Microsoft Office PowerPoint</Application>
  <PresentationFormat>Widescreen</PresentationFormat>
  <Paragraphs>537</Paragraphs>
  <Slides>48</Slides>
  <Notes>45</Notes>
  <HiddenSlides>5</HiddenSlides>
  <MMClips>1</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48</vt:i4>
      </vt:variant>
    </vt:vector>
  </HeadingPairs>
  <TitlesOfParts>
    <vt:vector size="59" baseType="lpstr">
      <vt:lpstr>ＭＳ Ｐゴシック</vt:lpstr>
      <vt:lpstr>Arial</vt:lpstr>
      <vt:lpstr>Calibri</vt:lpstr>
      <vt:lpstr>Neo Sans Intel</vt:lpstr>
      <vt:lpstr>NewsGoth BT</vt:lpstr>
      <vt:lpstr>Times</vt:lpstr>
      <vt:lpstr>Wingdings</vt:lpstr>
      <vt:lpstr>Blank Presentation</vt:lpstr>
      <vt:lpstr>1_Blank Presentation</vt:lpstr>
      <vt:lpstr>2_Blank Presentation</vt:lpstr>
      <vt:lpstr>Microsoft PowerPoint 97-2003 Presentation</vt:lpstr>
      <vt:lpstr>Exploring Transparency Mechanisms for  Identification of Interaction Failures in HRI</vt:lpstr>
      <vt:lpstr>Outline</vt:lpstr>
      <vt:lpstr>Interactive task learning robot</vt:lpstr>
      <vt:lpstr>PowerPoint Presentation</vt:lpstr>
      <vt:lpstr>Problem: User’s incomplete mental model of the robot</vt:lpstr>
      <vt:lpstr>Problem: User’s incomplete mental model of the robot</vt:lpstr>
      <vt:lpstr>Potential approach: User learns about ITL robot</vt:lpstr>
      <vt:lpstr>Approach: Transparency mechanisms</vt:lpstr>
      <vt:lpstr>Research questions</vt:lpstr>
      <vt:lpstr>Problem 2: Different kinds of failure</vt:lpstr>
      <vt:lpstr>Research questions</vt:lpstr>
      <vt:lpstr>Related work – Transparency mechanisms</vt:lpstr>
      <vt:lpstr>Related work – Classifying interaction failures</vt:lpstr>
      <vt:lpstr>My work</vt:lpstr>
      <vt:lpstr>Outline</vt:lpstr>
      <vt:lpstr>Outline</vt:lpstr>
      <vt:lpstr>Implemented transparency mechanisms</vt:lpstr>
      <vt:lpstr>TM1: Q-A mechanisms</vt:lpstr>
      <vt:lpstr>TM1: Q-A mechanisms</vt:lpstr>
      <vt:lpstr>TM2: Screen-based mechanisms</vt:lpstr>
      <vt:lpstr>TM2: Screen-based mechanisms</vt:lpstr>
      <vt:lpstr>TM2: Screen-based mechanisms</vt:lpstr>
      <vt:lpstr>Outline</vt:lpstr>
      <vt:lpstr>Taxonomy of interaction failures</vt:lpstr>
      <vt:lpstr>Easy interaction failures</vt:lpstr>
      <vt:lpstr>Medium interaction failures</vt:lpstr>
      <vt:lpstr>Difficult interaction failures</vt:lpstr>
      <vt:lpstr>Outline</vt:lpstr>
      <vt:lpstr>Study design</vt:lpstr>
      <vt:lpstr>Evaluating user’s mental model of robot</vt:lpstr>
      <vt:lpstr>User study - Example</vt:lpstr>
      <vt:lpstr>User study - Example</vt:lpstr>
      <vt:lpstr>Research questions</vt:lpstr>
      <vt:lpstr>Hypothesis 1</vt:lpstr>
      <vt:lpstr>Hypothesis 2 </vt:lpstr>
      <vt:lpstr>Outline</vt:lpstr>
      <vt:lpstr>Accuracy – Effect of transparency mechanisms</vt:lpstr>
      <vt:lpstr>Accuracy – Transparency mechanisms at easy level</vt:lpstr>
      <vt:lpstr>Accuracy – Transparency mechanisms at difficult level</vt:lpstr>
      <vt:lpstr>Confidence – Effect of transparency mechanisms</vt:lpstr>
      <vt:lpstr>Hypothesis 2 : Effect of difficulty level</vt:lpstr>
      <vt:lpstr>Hypothesis 2 : Effect of difficulty level</vt:lpstr>
      <vt:lpstr>Text answers in difficult condition</vt:lpstr>
      <vt:lpstr>User responses: Q-A mechanisms</vt:lpstr>
      <vt:lpstr>User responses: Screen-based mechanisms</vt:lpstr>
      <vt:lpstr>User review - Preference</vt:lpstr>
      <vt:lpstr>Conclusions</vt:lpstr>
      <vt:lpstr>Nuggets and Coal</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Transparency Mechanisms for  Identification of Interaction Failures in HRI</dc:title>
  <dc:creator>Preeti Ramaraj</dc:creator>
  <cp:lastModifiedBy>Preeti Ramaraj</cp:lastModifiedBy>
  <cp:revision>30</cp:revision>
  <dcterms:created xsi:type="dcterms:W3CDTF">2019-05-07T15:32:16Z</dcterms:created>
  <dcterms:modified xsi:type="dcterms:W3CDTF">2019-05-09T20:50:44Z</dcterms:modified>
</cp:coreProperties>
</file>